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7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8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9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0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1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8" r:id="rId5"/>
    <p:sldMasterId id="2147483674" r:id="rId6"/>
    <p:sldMasterId id="2147483682" r:id="rId7"/>
    <p:sldMasterId id="2147483690" r:id="rId8"/>
    <p:sldMasterId id="2147483698" r:id="rId9"/>
    <p:sldMasterId id="2147483705" r:id="rId10"/>
    <p:sldMasterId id="2147483712" r:id="rId11"/>
    <p:sldMasterId id="2147483720" r:id="rId12"/>
    <p:sldMasterId id="2147483728" r:id="rId13"/>
    <p:sldMasterId id="2147483736" r:id="rId14"/>
    <p:sldMasterId id="2147483744" r:id="rId15"/>
  </p:sldMasterIdLst>
  <p:notesMasterIdLst>
    <p:notesMasterId r:id="rId33"/>
  </p:notesMasterIdLst>
  <p:handoutMasterIdLst>
    <p:handoutMasterId r:id="rId34"/>
  </p:handoutMasterIdLst>
  <p:sldIdLst>
    <p:sldId id="1224" r:id="rId16"/>
    <p:sldId id="1229" r:id="rId17"/>
    <p:sldId id="1232" r:id="rId18"/>
    <p:sldId id="1195" r:id="rId19"/>
    <p:sldId id="1192" r:id="rId20"/>
    <p:sldId id="1213" r:id="rId21"/>
    <p:sldId id="1193" r:id="rId22"/>
    <p:sldId id="1160" r:id="rId23"/>
    <p:sldId id="1216" r:id="rId24"/>
    <p:sldId id="1235" r:id="rId25"/>
    <p:sldId id="1245" r:id="rId26"/>
    <p:sldId id="1168" r:id="rId27"/>
    <p:sldId id="1163" r:id="rId28"/>
    <p:sldId id="1225" r:id="rId29"/>
    <p:sldId id="1241" r:id="rId30"/>
    <p:sldId id="1202" r:id="rId31"/>
    <p:sldId id="1234" r:id="rId3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96"/>
    <a:srgbClr val="AC162C"/>
    <a:srgbClr val="003366"/>
    <a:srgbClr val="3333FF"/>
    <a:srgbClr val="0066FF"/>
    <a:srgbClr val="0033CC"/>
    <a:srgbClr val="35B6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5332" autoAdjust="0"/>
  </p:normalViewPr>
  <p:slideViewPr>
    <p:cSldViewPr snapToGrid="0">
      <p:cViewPr varScale="1">
        <p:scale>
          <a:sx n="83" d="100"/>
          <a:sy n="83" d="100"/>
        </p:scale>
        <p:origin x="504" y="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95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94"/>
    </p:cViewPr>
  </p:sorterViewPr>
  <p:notesViewPr>
    <p:cSldViewPr snapToGrid="0">
      <p:cViewPr varScale="1">
        <p:scale>
          <a:sx n="85" d="100"/>
          <a:sy n="85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slide" Target="slides/slide6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F419A-F2E1-4C06-BCF3-4BE66D7544B5}" type="datetimeFigureOut">
              <a:rPr lang="en-GB" smtClean="0"/>
              <a:t>23/06/21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1F529-B0D1-4ED3-B68A-E998CB484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588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CAEF17F-6B3E-448D-A787-BE7C19142CC8}" type="datetimeFigureOut">
              <a:rPr lang="en-GB" smtClean="0"/>
              <a:t>23/06/21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02A158C-B0FA-49F2-9F40-2361CE64B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61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A158C-B0FA-49F2-9F40-2361CE64BF3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106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450850"/>
            <a:ext cx="42672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74786" y="3899487"/>
            <a:ext cx="6072218" cy="6027151"/>
          </a:xfrm>
        </p:spPr>
        <p:txBody>
          <a:bodyPr/>
          <a:lstStyle/>
          <a:p>
            <a:endParaRPr lang="en-GB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A158C-B0FA-49F2-9F40-2361CE64BF36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1839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7675" y="300038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0211" y="3908283"/>
            <a:ext cx="5506681" cy="5520301"/>
          </a:xfrm>
        </p:spPr>
        <p:txBody>
          <a:bodyPr/>
          <a:lstStyle/>
          <a:p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A158C-B0FA-49F2-9F40-2361CE64BF3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025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6700" y="349250"/>
            <a:ext cx="5951538" cy="3348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7910" y="3996305"/>
            <a:ext cx="5387697" cy="5432280"/>
          </a:xfrm>
        </p:spPr>
        <p:txBody>
          <a:bodyPr/>
          <a:lstStyle/>
          <a:p>
            <a:r>
              <a:rPr lang="en-GB" sz="2400" dirty="0"/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A158C-B0FA-49F2-9F40-2361CE64BF3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563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9050" y="92075"/>
            <a:ext cx="2921000" cy="1644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1890123"/>
            <a:ext cx="5667904" cy="7924885"/>
          </a:xfrm>
        </p:spPr>
        <p:txBody>
          <a:bodyPr/>
          <a:lstStyle/>
          <a:p>
            <a:endParaRPr lang="en-GB" sz="1800" b="1" dirty="0"/>
          </a:p>
          <a:p>
            <a:endParaRPr lang="en-GB" sz="1800" b="1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A158C-B0FA-49F2-9F40-2361CE64BF36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4157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7675" y="2127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0210" y="3674034"/>
            <a:ext cx="5702208" cy="6139137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A158C-B0FA-49F2-9F40-2361CE64BF3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197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169863"/>
            <a:ext cx="1446212" cy="81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3158" y="983848"/>
            <a:ext cx="5932919" cy="8565266"/>
          </a:xfrm>
        </p:spPr>
        <p:txBody>
          <a:bodyPr/>
          <a:lstStyle/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A158C-B0FA-49F2-9F40-2361CE64BF3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360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57400" y="188913"/>
            <a:ext cx="2768600" cy="155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8352" y="2010528"/>
            <a:ext cx="5628276" cy="7249219"/>
          </a:xfrm>
        </p:spPr>
        <p:txBody>
          <a:bodyPr/>
          <a:lstStyle/>
          <a:p>
            <a:pPr>
              <a:defRPr/>
            </a:pPr>
            <a:endParaRPr lang="en-US" sz="1100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A158C-B0FA-49F2-9F40-2361CE64BF3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451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A158C-B0FA-49F2-9F40-2361CE64BF3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918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6825" y="465138"/>
            <a:ext cx="3625850" cy="2039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6" y="2672822"/>
            <a:ext cx="5815687" cy="6846959"/>
          </a:xfrm>
        </p:spPr>
        <p:txBody>
          <a:bodyPr/>
          <a:lstStyle/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A158C-B0FA-49F2-9F40-2361CE64BF3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987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7675" y="2127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0210" y="3674034"/>
            <a:ext cx="5702208" cy="6139137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A158C-B0FA-49F2-9F40-2361CE64BF3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274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98425"/>
            <a:ext cx="5065712" cy="2851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99953" y="3738351"/>
            <a:ext cx="4869790" cy="605194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A158C-B0FA-49F2-9F40-2361CE64BF3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470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98425"/>
            <a:ext cx="5065712" cy="2851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99953" y="3738351"/>
            <a:ext cx="4869790" cy="605194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A158C-B0FA-49F2-9F40-2361CE64BF3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457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600000"/>
            <a:ext cx="10753200" cy="900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27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4680000"/>
            <a:ext cx="10753200" cy="900000"/>
          </a:xfrm>
        </p:spPr>
        <p:txBody>
          <a:bodyPr/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GB" dirty="0"/>
              <a:t>Click to add presenter name and 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330229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1800000"/>
            <a:ext cx="5288400" cy="380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4800" y="1800000"/>
            <a:ext cx="5288400" cy="380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4655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</p:spPr>
        <p:txBody>
          <a:bodyPr>
            <a:noAutofit/>
          </a:bodyPr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9" y="1620000"/>
            <a:ext cx="5288400" cy="7200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00899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999" y="2340000"/>
            <a:ext cx="5288400" cy="326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4800" y="1620000"/>
            <a:ext cx="5288400" cy="7200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5B6A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4800" y="2340000"/>
            <a:ext cx="5288400" cy="3268235"/>
          </a:xfrm>
        </p:spPr>
        <p:txBody>
          <a:bodyPr/>
          <a:lstStyle>
            <a:lvl1pPr>
              <a:defRPr sz="2600">
                <a:solidFill>
                  <a:srgbClr val="35B6A5"/>
                </a:solidFill>
              </a:defRPr>
            </a:lvl1pPr>
            <a:lvl2pPr>
              <a:defRPr sz="2200">
                <a:solidFill>
                  <a:srgbClr val="35B6A5"/>
                </a:solidFill>
              </a:defRPr>
            </a:lvl2pPr>
            <a:lvl3pPr>
              <a:defRPr>
                <a:solidFill>
                  <a:srgbClr val="35B6A5"/>
                </a:solidFill>
              </a:defRPr>
            </a:lvl3pPr>
            <a:lvl4pPr>
              <a:defRPr>
                <a:solidFill>
                  <a:srgbClr val="35B6A5"/>
                </a:solidFill>
              </a:defRPr>
            </a:lvl4pPr>
            <a:lvl5pPr>
              <a:defRPr sz="1600">
                <a:solidFill>
                  <a:srgbClr val="35B6A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873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3960000" cy="900000"/>
          </a:xfrm>
        </p:spPr>
        <p:txBody>
          <a:bodyPr anchor="b"/>
          <a:lstStyle>
            <a:lvl1pPr>
              <a:defRPr sz="3200"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900000"/>
            <a:ext cx="6253200" cy="4708235"/>
          </a:xfrm>
        </p:spPr>
        <p:txBody>
          <a:bodyPr/>
          <a:lstStyle>
            <a:lvl1pPr>
              <a:defRPr sz="3200">
                <a:solidFill>
                  <a:srgbClr val="008996"/>
                </a:solidFill>
              </a:defRPr>
            </a:lvl1pPr>
            <a:lvl2pPr>
              <a:defRPr sz="2800">
                <a:solidFill>
                  <a:srgbClr val="008996"/>
                </a:solidFill>
              </a:defRPr>
            </a:lvl2pPr>
            <a:lvl3pPr>
              <a:defRPr sz="2400">
                <a:solidFill>
                  <a:srgbClr val="008996"/>
                </a:solidFill>
              </a:defRPr>
            </a:lvl3pPr>
            <a:lvl4pPr>
              <a:defRPr sz="2000">
                <a:solidFill>
                  <a:srgbClr val="008996"/>
                </a:solidFill>
              </a:defRPr>
            </a:lvl4pPr>
            <a:lvl5pPr>
              <a:defRPr sz="2000">
                <a:solidFill>
                  <a:srgbClr val="00899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999" y="1800000"/>
            <a:ext cx="3960000" cy="3808235"/>
          </a:xfrm>
        </p:spPr>
        <p:txBody>
          <a:bodyPr/>
          <a:lstStyle>
            <a:lvl1pPr marL="0" indent="0">
              <a:buNone/>
              <a:defRPr sz="1800">
                <a:solidFill>
                  <a:srgbClr val="00899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1282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3960000" cy="900000"/>
          </a:xfrm>
        </p:spPr>
        <p:txBody>
          <a:bodyPr anchor="b"/>
          <a:lstStyle>
            <a:lvl1pPr>
              <a:defRPr sz="3200">
                <a:solidFill>
                  <a:srgbClr val="AC162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0000" y="899999"/>
            <a:ext cx="6253200" cy="4708235"/>
          </a:xfrm>
        </p:spPr>
        <p:txBody>
          <a:bodyPr/>
          <a:lstStyle>
            <a:lvl1pPr marL="0" indent="0">
              <a:buNone/>
              <a:defRPr sz="3200">
                <a:solidFill>
                  <a:srgbClr val="00899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999" y="1800000"/>
            <a:ext cx="3960000" cy="3808235"/>
          </a:xfrm>
        </p:spPr>
        <p:txBody>
          <a:bodyPr/>
          <a:lstStyle>
            <a:lvl1pPr marL="0" indent="0">
              <a:buNone/>
              <a:defRPr sz="1800">
                <a:solidFill>
                  <a:srgbClr val="00899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4162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600000"/>
            <a:ext cx="10753200" cy="900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27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4680000"/>
            <a:ext cx="10753200" cy="900000"/>
          </a:xfrm>
        </p:spPr>
        <p:txBody>
          <a:bodyPr/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GB" dirty="0"/>
              <a:t>Click to add presenter name and 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029855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8640000" cy="28800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4680000"/>
            <a:ext cx="10753200" cy="90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786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</p:spPr>
        <p:txBody>
          <a:bodyPr/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799999"/>
            <a:ext cx="10753200" cy="3808236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503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1800000"/>
            <a:ext cx="5288400" cy="380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4800" y="1800000"/>
            <a:ext cx="5288400" cy="380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146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</p:spPr>
        <p:txBody>
          <a:bodyPr>
            <a:noAutofit/>
          </a:bodyPr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9" y="1620000"/>
            <a:ext cx="5288400" cy="7200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00899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999" y="2340000"/>
            <a:ext cx="5288400" cy="326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4800" y="1620000"/>
            <a:ext cx="5288400" cy="7200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5B6A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4800" y="2340000"/>
            <a:ext cx="5288400" cy="3268235"/>
          </a:xfrm>
        </p:spPr>
        <p:txBody>
          <a:bodyPr/>
          <a:lstStyle>
            <a:lvl1pPr>
              <a:defRPr sz="2600">
                <a:solidFill>
                  <a:srgbClr val="35B6A5"/>
                </a:solidFill>
              </a:defRPr>
            </a:lvl1pPr>
            <a:lvl2pPr>
              <a:defRPr sz="2200">
                <a:solidFill>
                  <a:srgbClr val="35B6A5"/>
                </a:solidFill>
              </a:defRPr>
            </a:lvl2pPr>
            <a:lvl3pPr>
              <a:defRPr>
                <a:solidFill>
                  <a:srgbClr val="35B6A5"/>
                </a:solidFill>
              </a:defRPr>
            </a:lvl3pPr>
            <a:lvl4pPr>
              <a:defRPr>
                <a:solidFill>
                  <a:srgbClr val="35B6A5"/>
                </a:solidFill>
              </a:defRPr>
            </a:lvl4pPr>
            <a:lvl5pPr>
              <a:defRPr sz="1600">
                <a:solidFill>
                  <a:srgbClr val="35B6A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0823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3960000" cy="900000"/>
          </a:xfrm>
        </p:spPr>
        <p:txBody>
          <a:bodyPr anchor="b"/>
          <a:lstStyle>
            <a:lvl1pPr>
              <a:defRPr sz="3200"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900000"/>
            <a:ext cx="6253200" cy="4708235"/>
          </a:xfrm>
        </p:spPr>
        <p:txBody>
          <a:bodyPr/>
          <a:lstStyle>
            <a:lvl1pPr>
              <a:defRPr sz="3200">
                <a:solidFill>
                  <a:srgbClr val="008996"/>
                </a:solidFill>
              </a:defRPr>
            </a:lvl1pPr>
            <a:lvl2pPr>
              <a:defRPr sz="2800">
                <a:solidFill>
                  <a:srgbClr val="008996"/>
                </a:solidFill>
              </a:defRPr>
            </a:lvl2pPr>
            <a:lvl3pPr>
              <a:defRPr sz="2400">
                <a:solidFill>
                  <a:srgbClr val="008996"/>
                </a:solidFill>
              </a:defRPr>
            </a:lvl3pPr>
            <a:lvl4pPr>
              <a:defRPr sz="2000">
                <a:solidFill>
                  <a:srgbClr val="008996"/>
                </a:solidFill>
              </a:defRPr>
            </a:lvl4pPr>
            <a:lvl5pPr>
              <a:defRPr sz="2000">
                <a:solidFill>
                  <a:srgbClr val="00899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999" y="1800000"/>
            <a:ext cx="3960000" cy="3808235"/>
          </a:xfrm>
        </p:spPr>
        <p:txBody>
          <a:bodyPr/>
          <a:lstStyle>
            <a:lvl1pPr marL="0" indent="0">
              <a:buNone/>
              <a:defRPr sz="1800">
                <a:solidFill>
                  <a:srgbClr val="00899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2331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8640000" cy="28800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4680000"/>
            <a:ext cx="10753200" cy="90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203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3960000" cy="900000"/>
          </a:xfrm>
        </p:spPr>
        <p:txBody>
          <a:bodyPr anchor="b"/>
          <a:lstStyle>
            <a:lvl1pPr>
              <a:defRPr sz="3200">
                <a:solidFill>
                  <a:srgbClr val="AC162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0000" y="899999"/>
            <a:ext cx="6253200" cy="4708235"/>
          </a:xfrm>
        </p:spPr>
        <p:txBody>
          <a:bodyPr/>
          <a:lstStyle>
            <a:lvl1pPr marL="0" indent="0">
              <a:buNone/>
              <a:defRPr sz="3200">
                <a:solidFill>
                  <a:srgbClr val="00899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999" y="1800000"/>
            <a:ext cx="3960000" cy="3808235"/>
          </a:xfrm>
        </p:spPr>
        <p:txBody>
          <a:bodyPr/>
          <a:lstStyle>
            <a:lvl1pPr marL="0" indent="0">
              <a:buNone/>
              <a:defRPr sz="1800">
                <a:solidFill>
                  <a:srgbClr val="00899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7347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600000"/>
            <a:ext cx="10753200" cy="900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27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4680000"/>
            <a:ext cx="10753200" cy="900000"/>
          </a:xfrm>
        </p:spPr>
        <p:txBody>
          <a:bodyPr/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GB" dirty="0"/>
              <a:t>Click to add presenter name and 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8617025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8640000" cy="28800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4680000"/>
            <a:ext cx="10753200" cy="90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715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</p:spPr>
        <p:txBody>
          <a:bodyPr/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799999"/>
            <a:ext cx="10753200" cy="3808236"/>
          </a:xfrm>
        </p:spPr>
        <p:txBody>
          <a:bodyPr/>
          <a:lstStyle>
            <a:lvl1pPr>
              <a:defRPr sz="2667">
                <a:solidFill>
                  <a:srgbClr val="008996"/>
                </a:solidFill>
              </a:defRPr>
            </a:lvl1pPr>
            <a:lvl2pPr>
              <a:defRPr sz="2267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30978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1800001"/>
            <a:ext cx="5288400" cy="3808235"/>
          </a:xfrm>
        </p:spPr>
        <p:txBody>
          <a:bodyPr/>
          <a:lstStyle>
            <a:lvl1pPr>
              <a:defRPr sz="2667">
                <a:solidFill>
                  <a:srgbClr val="008996"/>
                </a:solidFill>
              </a:defRPr>
            </a:lvl1pPr>
            <a:lvl2pPr>
              <a:defRPr sz="2267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4800" y="1800001"/>
            <a:ext cx="5288400" cy="3808235"/>
          </a:xfrm>
        </p:spPr>
        <p:txBody>
          <a:bodyPr/>
          <a:lstStyle>
            <a:lvl1pPr>
              <a:defRPr sz="2667">
                <a:solidFill>
                  <a:srgbClr val="008996"/>
                </a:solidFill>
              </a:defRPr>
            </a:lvl1pPr>
            <a:lvl2pPr>
              <a:defRPr sz="2267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54287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</p:spPr>
        <p:txBody>
          <a:bodyPr>
            <a:noAutofit/>
          </a:bodyPr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9" y="1620000"/>
            <a:ext cx="5288400" cy="7200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008996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999" y="2340000"/>
            <a:ext cx="5288400" cy="3268235"/>
          </a:xfrm>
        </p:spPr>
        <p:txBody>
          <a:bodyPr/>
          <a:lstStyle>
            <a:lvl1pPr>
              <a:defRPr sz="2667">
                <a:solidFill>
                  <a:srgbClr val="008996"/>
                </a:solidFill>
              </a:defRPr>
            </a:lvl1pPr>
            <a:lvl2pPr>
              <a:defRPr sz="2267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4800" y="1620000"/>
            <a:ext cx="5288400" cy="7200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5B6A5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4800" y="2340000"/>
            <a:ext cx="5288400" cy="3268235"/>
          </a:xfrm>
        </p:spPr>
        <p:txBody>
          <a:bodyPr/>
          <a:lstStyle>
            <a:lvl1pPr>
              <a:defRPr sz="2667">
                <a:solidFill>
                  <a:srgbClr val="35B6A5"/>
                </a:solidFill>
              </a:defRPr>
            </a:lvl1pPr>
            <a:lvl2pPr>
              <a:defRPr sz="2267">
                <a:solidFill>
                  <a:srgbClr val="35B6A5"/>
                </a:solidFill>
              </a:defRPr>
            </a:lvl2pPr>
            <a:lvl3pPr>
              <a:defRPr>
                <a:solidFill>
                  <a:srgbClr val="35B6A5"/>
                </a:solidFill>
              </a:defRPr>
            </a:lvl3pPr>
            <a:lvl4pPr>
              <a:defRPr>
                <a:solidFill>
                  <a:srgbClr val="35B6A5"/>
                </a:solidFill>
              </a:defRPr>
            </a:lvl4pPr>
            <a:lvl5pPr>
              <a:defRPr sz="1600">
                <a:solidFill>
                  <a:srgbClr val="35B6A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3073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3960000" cy="900000"/>
          </a:xfrm>
        </p:spPr>
        <p:txBody>
          <a:bodyPr anchor="b"/>
          <a:lstStyle>
            <a:lvl1pPr>
              <a:defRPr sz="3200"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900001"/>
            <a:ext cx="6253200" cy="4708235"/>
          </a:xfrm>
        </p:spPr>
        <p:txBody>
          <a:bodyPr/>
          <a:lstStyle>
            <a:lvl1pPr>
              <a:defRPr sz="3200">
                <a:solidFill>
                  <a:srgbClr val="008996"/>
                </a:solidFill>
              </a:defRPr>
            </a:lvl1pPr>
            <a:lvl2pPr>
              <a:defRPr sz="2800">
                <a:solidFill>
                  <a:srgbClr val="008996"/>
                </a:solidFill>
              </a:defRPr>
            </a:lvl2pPr>
            <a:lvl3pPr>
              <a:defRPr sz="2400">
                <a:solidFill>
                  <a:srgbClr val="008996"/>
                </a:solidFill>
              </a:defRPr>
            </a:lvl3pPr>
            <a:lvl4pPr>
              <a:defRPr sz="2000">
                <a:solidFill>
                  <a:srgbClr val="008996"/>
                </a:solidFill>
              </a:defRPr>
            </a:lvl4pPr>
            <a:lvl5pPr>
              <a:defRPr sz="2000">
                <a:solidFill>
                  <a:srgbClr val="00899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999" y="1800001"/>
            <a:ext cx="3960000" cy="3808235"/>
          </a:xfrm>
        </p:spPr>
        <p:txBody>
          <a:bodyPr/>
          <a:lstStyle>
            <a:lvl1pPr marL="0" indent="0">
              <a:buNone/>
              <a:defRPr sz="1867">
                <a:solidFill>
                  <a:srgbClr val="008996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48181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3960000" cy="900000"/>
          </a:xfrm>
        </p:spPr>
        <p:txBody>
          <a:bodyPr anchor="b"/>
          <a:lstStyle>
            <a:lvl1pPr>
              <a:defRPr sz="3200">
                <a:solidFill>
                  <a:srgbClr val="AC162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0000" y="900000"/>
            <a:ext cx="6253200" cy="4708235"/>
          </a:xfrm>
        </p:spPr>
        <p:txBody>
          <a:bodyPr/>
          <a:lstStyle>
            <a:lvl1pPr marL="0" indent="0">
              <a:buNone/>
              <a:defRPr sz="3200">
                <a:solidFill>
                  <a:srgbClr val="008996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999" y="1800001"/>
            <a:ext cx="3960000" cy="3808235"/>
          </a:xfrm>
        </p:spPr>
        <p:txBody>
          <a:bodyPr/>
          <a:lstStyle>
            <a:lvl1pPr marL="0" indent="0">
              <a:buNone/>
              <a:defRPr sz="1867">
                <a:solidFill>
                  <a:srgbClr val="008996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0605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600000"/>
            <a:ext cx="10753200" cy="900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27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4680000"/>
            <a:ext cx="10753200" cy="900000"/>
          </a:xfrm>
        </p:spPr>
        <p:txBody>
          <a:bodyPr/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GB" dirty="0"/>
              <a:t>Click to add presenter name and 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40591533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8640000" cy="28800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4680000"/>
            <a:ext cx="10753200" cy="90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986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</p:spPr>
        <p:txBody>
          <a:bodyPr/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799999"/>
            <a:ext cx="10753200" cy="3808236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911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</p:spPr>
        <p:txBody>
          <a:bodyPr/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799999"/>
            <a:ext cx="10753200" cy="3808236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89919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1800000"/>
            <a:ext cx="5288400" cy="380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4800" y="1800000"/>
            <a:ext cx="5288400" cy="380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2976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</p:spPr>
        <p:txBody>
          <a:bodyPr>
            <a:noAutofit/>
          </a:bodyPr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9" y="1620000"/>
            <a:ext cx="5288400" cy="7200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00899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999" y="2340000"/>
            <a:ext cx="5288400" cy="326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4800" y="1620000"/>
            <a:ext cx="5288400" cy="7200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5B6A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4800" y="2340000"/>
            <a:ext cx="5288400" cy="3268235"/>
          </a:xfrm>
        </p:spPr>
        <p:txBody>
          <a:bodyPr/>
          <a:lstStyle>
            <a:lvl1pPr>
              <a:defRPr sz="2600">
                <a:solidFill>
                  <a:srgbClr val="35B6A5"/>
                </a:solidFill>
              </a:defRPr>
            </a:lvl1pPr>
            <a:lvl2pPr>
              <a:defRPr sz="2200">
                <a:solidFill>
                  <a:srgbClr val="35B6A5"/>
                </a:solidFill>
              </a:defRPr>
            </a:lvl2pPr>
            <a:lvl3pPr>
              <a:defRPr>
                <a:solidFill>
                  <a:srgbClr val="35B6A5"/>
                </a:solidFill>
              </a:defRPr>
            </a:lvl3pPr>
            <a:lvl4pPr>
              <a:defRPr>
                <a:solidFill>
                  <a:srgbClr val="35B6A5"/>
                </a:solidFill>
              </a:defRPr>
            </a:lvl4pPr>
            <a:lvl5pPr>
              <a:defRPr sz="1600">
                <a:solidFill>
                  <a:srgbClr val="35B6A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98092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3960000" cy="900000"/>
          </a:xfrm>
        </p:spPr>
        <p:txBody>
          <a:bodyPr anchor="b"/>
          <a:lstStyle>
            <a:lvl1pPr>
              <a:defRPr sz="3200"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900000"/>
            <a:ext cx="6253200" cy="4708235"/>
          </a:xfrm>
        </p:spPr>
        <p:txBody>
          <a:bodyPr/>
          <a:lstStyle>
            <a:lvl1pPr>
              <a:defRPr sz="3200">
                <a:solidFill>
                  <a:srgbClr val="008996"/>
                </a:solidFill>
              </a:defRPr>
            </a:lvl1pPr>
            <a:lvl2pPr>
              <a:defRPr sz="2800">
                <a:solidFill>
                  <a:srgbClr val="008996"/>
                </a:solidFill>
              </a:defRPr>
            </a:lvl2pPr>
            <a:lvl3pPr>
              <a:defRPr sz="2400">
                <a:solidFill>
                  <a:srgbClr val="008996"/>
                </a:solidFill>
              </a:defRPr>
            </a:lvl3pPr>
            <a:lvl4pPr>
              <a:defRPr sz="2000">
                <a:solidFill>
                  <a:srgbClr val="008996"/>
                </a:solidFill>
              </a:defRPr>
            </a:lvl4pPr>
            <a:lvl5pPr>
              <a:defRPr sz="2000">
                <a:solidFill>
                  <a:srgbClr val="00899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999" y="1800000"/>
            <a:ext cx="3960000" cy="3808235"/>
          </a:xfrm>
        </p:spPr>
        <p:txBody>
          <a:bodyPr/>
          <a:lstStyle>
            <a:lvl1pPr marL="0" indent="0">
              <a:buNone/>
              <a:defRPr sz="1800">
                <a:solidFill>
                  <a:srgbClr val="00899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40237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3960000" cy="900000"/>
          </a:xfrm>
        </p:spPr>
        <p:txBody>
          <a:bodyPr anchor="b"/>
          <a:lstStyle>
            <a:lvl1pPr>
              <a:defRPr sz="3200">
                <a:solidFill>
                  <a:srgbClr val="AC162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0000" y="899999"/>
            <a:ext cx="6253200" cy="4708235"/>
          </a:xfrm>
        </p:spPr>
        <p:txBody>
          <a:bodyPr/>
          <a:lstStyle>
            <a:lvl1pPr marL="0" indent="0">
              <a:buNone/>
              <a:defRPr sz="3200">
                <a:solidFill>
                  <a:srgbClr val="00899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999" y="1800000"/>
            <a:ext cx="3960000" cy="3808235"/>
          </a:xfrm>
        </p:spPr>
        <p:txBody>
          <a:bodyPr/>
          <a:lstStyle>
            <a:lvl1pPr marL="0" indent="0">
              <a:buNone/>
              <a:defRPr sz="1800">
                <a:solidFill>
                  <a:srgbClr val="00899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80704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8640000" cy="28800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4680000"/>
            <a:ext cx="10753200" cy="90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1207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</p:spPr>
        <p:txBody>
          <a:bodyPr/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799999"/>
            <a:ext cx="10753200" cy="3808236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4845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1800000"/>
            <a:ext cx="5288400" cy="380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4800" y="1800000"/>
            <a:ext cx="5288400" cy="380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5957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</p:spPr>
        <p:txBody>
          <a:bodyPr>
            <a:noAutofit/>
          </a:bodyPr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9" y="1620000"/>
            <a:ext cx="5288400" cy="7200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00899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999" y="2340000"/>
            <a:ext cx="5288400" cy="326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4800" y="1620000"/>
            <a:ext cx="5288400" cy="7200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5B6A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4800" y="2340000"/>
            <a:ext cx="5288400" cy="3268235"/>
          </a:xfrm>
        </p:spPr>
        <p:txBody>
          <a:bodyPr/>
          <a:lstStyle>
            <a:lvl1pPr>
              <a:defRPr sz="2600">
                <a:solidFill>
                  <a:srgbClr val="35B6A5"/>
                </a:solidFill>
              </a:defRPr>
            </a:lvl1pPr>
            <a:lvl2pPr>
              <a:defRPr sz="2200">
                <a:solidFill>
                  <a:srgbClr val="35B6A5"/>
                </a:solidFill>
              </a:defRPr>
            </a:lvl2pPr>
            <a:lvl3pPr>
              <a:defRPr>
                <a:solidFill>
                  <a:srgbClr val="35B6A5"/>
                </a:solidFill>
              </a:defRPr>
            </a:lvl3pPr>
            <a:lvl4pPr>
              <a:defRPr>
                <a:solidFill>
                  <a:srgbClr val="35B6A5"/>
                </a:solidFill>
              </a:defRPr>
            </a:lvl4pPr>
            <a:lvl5pPr>
              <a:defRPr sz="1600">
                <a:solidFill>
                  <a:srgbClr val="35B6A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6190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3960000" cy="900000"/>
          </a:xfrm>
        </p:spPr>
        <p:txBody>
          <a:bodyPr anchor="b"/>
          <a:lstStyle>
            <a:lvl1pPr>
              <a:defRPr sz="3200"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900000"/>
            <a:ext cx="6253200" cy="4708235"/>
          </a:xfrm>
        </p:spPr>
        <p:txBody>
          <a:bodyPr/>
          <a:lstStyle>
            <a:lvl1pPr>
              <a:defRPr sz="3200">
                <a:solidFill>
                  <a:srgbClr val="008996"/>
                </a:solidFill>
              </a:defRPr>
            </a:lvl1pPr>
            <a:lvl2pPr>
              <a:defRPr sz="2800">
                <a:solidFill>
                  <a:srgbClr val="008996"/>
                </a:solidFill>
              </a:defRPr>
            </a:lvl2pPr>
            <a:lvl3pPr>
              <a:defRPr sz="2400">
                <a:solidFill>
                  <a:srgbClr val="008996"/>
                </a:solidFill>
              </a:defRPr>
            </a:lvl3pPr>
            <a:lvl4pPr>
              <a:defRPr sz="2000">
                <a:solidFill>
                  <a:srgbClr val="008996"/>
                </a:solidFill>
              </a:defRPr>
            </a:lvl4pPr>
            <a:lvl5pPr>
              <a:defRPr sz="2000">
                <a:solidFill>
                  <a:srgbClr val="00899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999" y="1800000"/>
            <a:ext cx="3960000" cy="3808235"/>
          </a:xfrm>
        </p:spPr>
        <p:txBody>
          <a:bodyPr/>
          <a:lstStyle>
            <a:lvl1pPr marL="0" indent="0">
              <a:buNone/>
              <a:defRPr sz="1800">
                <a:solidFill>
                  <a:srgbClr val="00899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071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1800000"/>
            <a:ext cx="5288400" cy="380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4800" y="1800000"/>
            <a:ext cx="5288400" cy="380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68628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3960000" cy="900000"/>
          </a:xfrm>
        </p:spPr>
        <p:txBody>
          <a:bodyPr anchor="b"/>
          <a:lstStyle>
            <a:lvl1pPr>
              <a:defRPr sz="3200">
                <a:solidFill>
                  <a:srgbClr val="AC162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0000" y="899999"/>
            <a:ext cx="6253200" cy="4708235"/>
          </a:xfrm>
        </p:spPr>
        <p:txBody>
          <a:bodyPr/>
          <a:lstStyle>
            <a:lvl1pPr marL="0" indent="0">
              <a:buNone/>
              <a:defRPr sz="3200">
                <a:solidFill>
                  <a:srgbClr val="00899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999" y="1800000"/>
            <a:ext cx="3960000" cy="3808235"/>
          </a:xfrm>
        </p:spPr>
        <p:txBody>
          <a:bodyPr/>
          <a:lstStyle>
            <a:lvl1pPr marL="0" indent="0">
              <a:buNone/>
              <a:defRPr sz="1800">
                <a:solidFill>
                  <a:srgbClr val="00899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8640000" cy="28800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4680000"/>
            <a:ext cx="10753200" cy="90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9036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</p:spPr>
        <p:txBody>
          <a:bodyPr/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799999"/>
            <a:ext cx="10753200" cy="3808236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3905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1800000"/>
            <a:ext cx="5288400" cy="380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4800" y="1800000"/>
            <a:ext cx="5288400" cy="380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52872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</p:spPr>
        <p:txBody>
          <a:bodyPr>
            <a:noAutofit/>
          </a:bodyPr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9" y="1620000"/>
            <a:ext cx="5288400" cy="7200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00899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999" y="2340000"/>
            <a:ext cx="5288400" cy="326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4800" y="1620000"/>
            <a:ext cx="5288400" cy="7200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5B6A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4800" y="2340000"/>
            <a:ext cx="5288400" cy="3268235"/>
          </a:xfrm>
        </p:spPr>
        <p:txBody>
          <a:bodyPr/>
          <a:lstStyle>
            <a:lvl1pPr>
              <a:defRPr sz="2600">
                <a:solidFill>
                  <a:srgbClr val="35B6A5"/>
                </a:solidFill>
              </a:defRPr>
            </a:lvl1pPr>
            <a:lvl2pPr>
              <a:defRPr sz="2200">
                <a:solidFill>
                  <a:srgbClr val="35B6A5"/>
                </a:solidFill>
              </a:defRPr>
            </a:lvl2pPr>
            <a:lvl3pPr>
              <a:defRPr>
                <a:solidFill>
                  <a:srgbClr val="35B6A5"/>
                </a:solidFill>
              </a:defRPr>
            </a:lvl3pPr>
            <a:lvl4pPr>
              <a:defRPr>
                <a:solidFill>
                  <a:srgbClr val="35B6A5"/>
                </a:solidFill>
              </a:defRPr>
            </a:lvl4pPr>
            <a:lvl5pPr>
              <a:defRPr sz="1600">
                <a:solidFill>
                  <a:srgbClr val="35B6A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61627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3960000" cy="900000"/>
          </a:xfrm>
        </p:spPr>
        <p:txBody>
          <a:bodyPr anchor="b"/>
          <a:lstStyle>
            <a:lvl1pPr>
              <a:defRPr sz="3200"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900000"/>
            <a:ext cx="6253200" cy="4708235"/>
          </a:xfrm>
        </p:spPr>
        <p:txBody>
          <a:bodyPr/>
          <a:lstStyle>
            <a:lvl1pPr>
              <a:defRPr sz="3200">
                <a:solidFill>
                  <a:srgbClr val="008996"/>
                </a:solidFill>
              </a:defRPr>
            </a:lvl1pPr>
            <a:lvl2pPr>
              <a:defRPr sz="2800">
                <a:solidFill>
                  <a:srgbClr val="008996"/>
                </a:solidFill>
              </a:defRPr>
            </a:lvl2pPr>
            <a:lvl3pPr>
              <a:defRPr sz="2400">
                <a:solidFill>
                  <a:srgbClr val="008996"/>
                </a:solidFill>
              </a:defRPr>
            </a:lvl3pPr>
            <a:lvl4pPr>
              <a:defRPr sz="2000">
                <a:solidFill>
                  <a:srgbClr val="008996"/>
                </a:solidFill>
              </a:defRPr>
            </a:lvl4pPr>
            <a:lvl5pPr>
              <a:defRPr sz="2000">
                <a:solidFill>
                  <a:srgbClr val="00899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999" y="1800000"/>
            <a:ext cx="3960000" cy="3808235"/>
          </a:xfrm>
        </p:spPr>
        <p:txBody>
          <a:bodyPr/>
          <a:lstStyle>
            <a:lvl1pPr marL="0" indent="0">
              <a:buNone/>
              <a:defRPr sz="1800">
                <a:solidFill>
                  <a:srgbClr val="00899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82013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3960000" cy="900000"/>
          </a:xfrm>
        </p:spPr>
        <p:txBody>
          <a:bodyPr anchor="b"/>
          <a:lstStyle>
            <a:lvl1pPr>
              <a:defRPr sz="3200">
                <a:solidFill>
                  <a:srgbClr val="AC162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0000" y="899999"/>
            <a:ext cx="6253200" cy="4708235"/>
          </a:xfrm>
        </p:spPr>
        <p:txBody>
          <a:bodyPr/>
          <a:lstStyle>
            <a:lvl1pPr marL="0" indent="0">
              <a:buNone/>
              <a:defRPr sz="3200">
                <a:solidFill>
                  <a:srgbClr val="00899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999" y="1800000"/>
            <a:ext cx="3960000" cy="3808235"/>
          </a:xfrm>
        </p:spPr>
        <p:txBody>
          <a:bodyPr/>
          <a:lstStyle>
            <a:lvl1pPr marL="0" indent="0">
              <a:buNone/>
              <a:defRPr sz="1800">
                <a:solidFill>
                  <a:srgbClr val="00899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1239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600000"/>
            <a:ext cx="10753200" cy="900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27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4680000"/>
            <a:ext cx="10753200" cy="900000"/>
          </a:xfrm>
        </p:spPr>
        <p:txBody>
          <a:bodyPr/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GB" dirty="0"/>
              <a:t>Click to add presenter name and 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5447553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8640000" cy="28800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4680000"/>
            <a:ext cx="10753200" cy="90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854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</p:spPr>
        <p:txBody>
          <a:bodyPr/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799999"/>
            <a:ext cx="10753200" cy="3808236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8393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</p:spPr>
        <p:txBody>
          <a:bodyPr>
            <a:noAutofit/>
          </a:bodyPr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9" y="1620000"/>
            <a:ext cx="5288400" cy="7200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00899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999" y="2340000"/>
            <a:ext cx="5288400" cy="326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4800" y="1620000"/>
            <a:ext cx="5288400" cy="7200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5B6A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4800" y="2340000"/>
            <a:ext cx="5288400" cy="3268235"/>
          </a:xfrm>
        </p:spPr>
        <p:txBody>
          <a:bodyPr/>
          <a:lstStyle>
            <a:lvl1pPr>
              <a:defRPr sz="2600">
                <a:solidFill>
                  <a:srgbClr val="35B6A5"/>
                </a:solidFill>
              </a:defRPr>
            </a:lvl1pPr>
            <a:lvl2pPr>
              <a:defRPr sz="2200">
                <a:solidFill>
                  <a:srgbClr val="35B6A5"/>
                </a:solidFill>
              </a:defRPr>
            </a:lvl2pPr>
            <a:lvl3pPr>
              <a:defRPr>
                <a:solidFill>
                  <a:srgbClr val="35B6A5"/>
                </a:solidFill>
              </a:defRPr>
            </a:lvl3pPr>
            <a:lvl4pPr>
              <a:defRPr>
                <a:solidFill>
                  <a:srgbClr val="35B6A5"/>
                </a:solidFill>
              </a:defRPr>
            </a:lvl4pPr>
            <a:lvl5pPr>
              <a:defRPr sz="1600">
                <a:solidFill>
                  <a:srgbClr val="35B6A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26562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1800000"/>
            <a:ext cx="5288400" cy="380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4800" y="1800000"/>
            <a:ext cx="5288400" cy="380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77898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</p:spPr>
        <p:txBody>
          <a:bodyPr>
            <a:noAutofit/>
          </a:bodyPr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9" y="1620000"/>
            <a:ext cx="5288400" cy="7200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00899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999" y="2340000"/>
            <a:ext cx="5288400" cy="326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4800" y="1620000"/>
            <a:ext cx="5288400" cy="7200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5B6A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4800" y="2340000"/>
            <a:ext cx="5288400" cy="3268235"/>
          </a:xfrm>
        </p:spPr>
        <p:txBody>
          <a:bodyPr/>
          <a:lstStyle>
            <a:lvl1pPr>
              <a:defRPr sz="2600">
                <a:solidFill>
                  <a:srgbClr val="35B6A5"/>
                </a:solidFill>
              </a:defRPr>
            </a:lvl1pPr>
            <a:lvl2pPr>
              <a:defRPr sz="2200">
                <a:solidFill>
                  <a:srgbClr val="35B6A5"/>
                </a:solidFill>
              </a:defRPr>
            </a:lvl2pPr>
            <a:lvl3pPr>
              <a:defRPr>
                <a:solidFill>
                  <a:srgbClr val="35B6A5"/>
                </a:solidFill>
              </a:defRPr>
            </a:lvl3pPr>
            <a:lvl4pPr>
              <a:defRPr>
                <a:solidFill>
                  <a:srgbClr val="35B6A5"/>
                </a:solidFill>
              </a:defRPr>
            </a:lvl4pPr>
            <a:lvl5pPr>
              <a:defRPr sz="1600">
                <a:solidFill>
                  <a:srgbClr val="35B6A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81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3960000" cy="900000"/>
          </a:xfrm>
        </p:spPr>
        <p:txBody>
          <a:bodyPr anchor="b"/>
          <a:lstStyle>
            <a:lvl1pPr>
              <a:defRPr sz="3200"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900000"/>
            <a:ext cx="6253200" cy="4708235"/>
          </a:xfrm>
        </p:spPr>
        <p:txBody>
          <a:bodyPr/>
          <a:lstStyle>
            <a:lvl1pPr>
              <a:defRPr sz="3200">
                <a:solidFill>
                  <a:srgbClr val="008996"/>
                </a:solidFill>
              </a:defRPr>
            </a:lvl1pPr>
            <a:lvl2pPr>
              <a:defRPr sz="2800">
                <a:solidFill>
                  <a:srgbClr val="008996"/>
                </a:solidFill>
              </a:defRPr>
            </a:lvl2pPr>
            <a:lvl3pPr>
              <a:defRPr sz="2400">
                <a:solidFill>
                  <a:srgbClr val="008996"/>
                </a:solidFill>
              </a:defRPr>
            </a:lvl3pPr>
            <a:lvl4pPr>
              <a:defRPr sz="2000">
                <a:solidFill>
                  <a:srgbClr val="008996"/>
                </a:solidFill>
              </a:defRPr>
            </a:lvl4pPr>
            <a:lvl5pPr>
              <a:defRPr sz="2000">
                <a:solidFill>
                  <a:srgbClr val="00899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999" y="1800000"/>
            <a:ext cx="3960000" cy="3808235"/>
          </a:xfrm>
        </p:spPr>
        <p:txBody>
          <a:bodyPr/>
          <a:lstStyle>
            <a:lvl1pPr marL="0" indent="0">
              <a:buNone/>
              <a:defRPr sz="1800">
                <a:solidFill>
                  <a:srgbClr val="00899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54556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3960000" cy="900000"/>
          </a:xfrm>
        </p:spPr>
        <p:txBody>
          <a:bodyPr anchor="b"/>
          <a:lstStyle>
            <a:lvl1pPr>
              <a:defRPr sz="3200">
                <a:solidFill>
                  <a:srgbClr val="AC162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0000" y="899999"/>
            <a:ext cx="6253200" cy="4708235"/>
          </a:xfrm>
        </p:spPr>
        <p:txBody>
          <a:bodyPr/>
          <a:lstStyle>
            <a:lvl1pPr marL="0" indent="0">
              <a:buNone/>
              <a:defRPr sz="3200">
                <a:solidFill>
                  <a:srgbClr val="00899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999" y="1800000"/>
            <a:ext cx="3960000" cy="3808235"/>
          </a:xfrm>
        </p:spPr>
        <p:txBody>
          <a:bodyPr/>
          <a:lstStyle>
            <a:lvl1pPr marL="0" indent="0">
              <a:buNone/>
              <a:defRPr sz="1800">
                <a:solidFill>
                  <a:srgbClr val="00899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55861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8640000" cy="28800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4680000"/>
            <a:ext cx="10753200" cy="90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629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</p:spPr>
        <p:txBody>
          <a:bodyPr/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799999"/>
            <a:ext cx="10753200" cy="3808236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63655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1800000"/>
            <a:ext cx="5288400" cy="380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4800" y="1800000"/>
            <a:ext cx="5288400" cy="380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5528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</p:spPr>
        <p:txBody>
          <a:bodyPr>
            <a:noAutofit/>
          </a:bodyPr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9" y="1620000"/>
            <a:ext cx="5288400" cy="7200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00899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999" y="2340000"/>
            <a:ext cx="5288400" cy="326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4800" y="1620000"/>
            <a:ext cx="5288400" cy="7200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5B6A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4800" y="2340000"/>
            <a:ext cx="5288400" cy="3268235"/>
          </a:xfrm>
        </p:spPr>
        <p:txBody>
          <a:bodyPr/>
          <a:lstStyle>
            <a:lvl1pPr>
              <a:defRPr sz="2600">
                <a:solidFill>
                  <a:srgbClr val="35B6A5"/>
                </a:solidFill>
              </a:defRPr>
            </a:lvl1pPr>
            <a:lvl2pPr>
              <a:defRPr sz="2200">
                <a:solidFill>
                  <a:srgbClr val="35B6A5"/>
                </a:solidFill>
              </a:defRPr>
            </a:lvl2pPr>
            <a:lvl3pPr>
              <a:defRPr>
                <a:solidFill>
                  <a:srgbClr val="35B6A5"/>
                </a:solidFill>
              </a:defRPr>
            </a:lvl3pPr>
            <a:lvl4pPr>
              <a:defRPr>
                <a:solidFill>
                  <a:srgbClr val="35B6A5"/>
                </a:solidFill>
              </a:defRPr>
            </a:lvl4pPr>
            <a:lvl5pPr>
              <a:defRPr sz="1600">
                <a:solidFill>
                  <a:srgbClr val="35B6A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5033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3960000" cy="900000"/>
          </a:xfrm>
        </p:spPr>
        <p:txBody>
          <a:bodyPr anchor="b"/>
          <a:lstStyle>
            <a:lvl1pPr>
              <a:defRPr sz="3200"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900000"/>
            <a:ext cx="6253200" cy="4708235"/>
          </a:xfrm>
        </p:spPr>
        <p:txBody>
          <a:bodyPr/>
          <a:lstStyle>
            <a:lvl1pPr>
              <a:defRPr sz="3200">
                <a:solidFill>
                  <a:srgbClr val="008996"/>
                </a:solidFill>
              </a:defRPr>
            </a:lvl1pPr>
            <a:lvl2pPr>
              <a:defRPr sz="2800">
                <a:solidFill>
                  <a:srgbClr val="008996"/>
                </a:solidFill>
              </a:defRPr>
            </a:lvl2pPr>
            <a:lvl3pPr>
              <a:defRPr sz="2400">
                <a:solidFill>
                  <a:srgbClr val="008996"/>
                </a:solidFill>
              </a:defRPr>
            </a:lvl3pPr>
            <a:lvl4pPr>
              <a:defRPr sz="2000">
                <a:solidFill>
                  <a:srgbClr val="008996"/>
                </a:solidFill>
              </a:defRPr>
            </a:lvl4pPr>
            <a:lvl5pPr>
              <a:defRPr sz="2000">
                <a:solidFill>
                  <a:srgbClr val="00899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999" y="1800000"/>
            <a:ext cx="3960000" cy="3808235"/>
          </a:xfrm>
        </p:spPr>
        <p:txBody>
          <a:bodyPr/>
          <a:lstStyle>
            <a:lvl1pPr marL="0" indent="0">
              <a:buNone/>
              <a:defRPr sz="1800">
                <a:solidFill>
                  <a:srgbClr val="00899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25501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3960000" cy="900000"/>
          </a:xfrm>
        </p:spPr>
        <p:txBody>
          <a:bodyPr anchor="b"/>
          <a:lstStyle>
            <a:lvl1pPr>
              <a:defRPr sz="3200">
                <a:solidFill>
                  <a:srgbClr val="AC162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0000" y="899999"/>
            <a:ext cx="6253200" cy="4708235"/>
          </a:xfrm>
        </p:spPr>
        <p:txBody>
          <a:bodyPr/>
          <a:lstStyle>
            <a:lvl1pPr marL="0" indent="0">
              <a:buNone/>
              <a:defRPr sz="3200">
                <a:solidFill>
                  <a:srgbClr val="00899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999" y="1800000"/>
            <a:ext cx="3960000" cy="3808235"/>
          </a:xfrm>
        </p:spPr>
        <p:txBody>
          <a:bodyPr/>
          <a:lstStyle>
            <a:lvl1pPr marL="0" indent="0">
              <a:buNone/>
              <a:defRPr sz="1800">
                <a:solidFill>
                  <a:srgbClr val="00899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5079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3960000" cy="900000"/>
          </a:xfrm>
        </p:spPr>
        <p:txBody>
          <a:bodyPr anchor="b"/>
          <a:lstStyle>
            <a:lvl1pPr>
              <a:defRPr sz="3200"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900000"/>
            <a:ext cx="6253200" cy="4708235"/>
          </a:xfrm>
        </p:spPr>
        <p:txBody>
          <a:bodyPr/>
          <a:lstStyle>
            <a:lvl1pPr>
              <a:defRPr sz="3200">
                <a:solidFill>
                  <a:srgbClr val="008996"/>
                </a:solidFill>
              </a:defRPr>
            </a:lvl1pPr>
            <a:lvl2pPr>
              <a:defRPr sz="2800">
                <a:solidFill>
                  <a:srgbClr val="008996"/>
                </a:solidFill>
              </a:defRPr>
            </a:lvl2pPr>
            <a:lvl3pPr>
              <a:defRPr sz="2400">
                <a:solidFill>
                  <a:srgbClr val="008996"/>
                </a:solidFill>
              </a:defRPr>
            </a:lvl3pPr>
            <a:lvl4pPr>
              <a:defRPr sz="2000">
                <a:solidFill>
                  <a:srgbClr val="008996"/>
                </a:solidFill>
              </a:defRPr>
            </a:lvl4pPr>
            <a:lvl5pPr>
              <a:defRPr sz="2000">
                <a:solidFill>
                  <a:srgbClr val="00899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999" y="1800000"/>
            <a:ext cx="3960000" cy="3808235"/>
          </a:xfrm>
        </p:spPr>
        <p:txBody>
          <a:bodyPr/>
          <a:lstStyle>
            <a:lvl1pPr marL="0" indent="0">
              <a:buNone/>
              <a:defRPr sz="1800">
                <a:solidFill>
                  <a:srgbClr val="00899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07572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600000"/>
            <a:ext cx="10753200" cy="900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27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4680000"/>
            <a:ext cx="10753200" cy="900000"/>
          </a:xfrm>
        </p:spPr>
        <p:txBody>
          <a:bodyPr/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GB" dirty="0"/>
              <a:t>Click to add presenter name and 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5866944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8640000" cy="28800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4680000"/>
            <a:ext cx="10753200" cy="90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362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</p:spPr>
        <p:txBody>
          <a:bodyPr/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799999"/>
            <a:ext cx="10753200" cy="3808236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53407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1800000"/>
            <a:ext cx="5288400" cy="380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4800" y="1800000"/>
            <a:ext cx="5288400" cy="380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6902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</p:spPr>
        <p:txBody>
          <a:bodyPr>
            <a:noAutofit/>
          </a:bodyPr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9" y="1620000"/>
            <a:ext cx="5288400" cy="7200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00899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999" y="2340000"/>
            <a:ext cx="5288400" cy="326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4800" y="1620000"/>
            <a:ext cx="5288400" cy="7200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5B6A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4800" y="2340000"/>
            <a:ext cx="5288400" cy="3268235"/>
          </a:xfrm>
        </p:spPr>
        <p:txBody>
          <a:bodyPr/>
          <a:lstStyle>
            <a:lvl1pPr>
              <a:defRPr sz="2600">
                <a:solidFill>
                  <a:srgbClr val="35B6A5"/>
                </a:solidFill>
              </a:defRPr>
            </a:lvl1pPr>
            <a:lvl2pPr>
              <a:defRPr sz="2200">
                <a:solidFill>
                  <a:srgbClr val="35B6A5"/>
                </a:solidFill>
              </a:defRPr>
            </a:lvl2pPr>
            <a:lvl3pPr>
              <a:defRPr>
                <a:solidFill>
                  <a:srgbClr val="35B6A5"/>
                </a:solidFill>
              </a:defRPr>
            </a:lvl3pPr>
            <a:lvl4pPr>
              <a:defRPr>
                <a:solidFill>
                  <a:srgbClr val="35B6A5"/>
                </a:solidFill>
              </a:defRPr>
            </a:lvl4pPr>
            <a:lvl5pPr>
              <a:defRPr sz="1600">
                <a:solidFill>
                  <a:srgbClr val="35B6A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5001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3960000" cy="900000"/>
          </a:xfrm>
        </p:spPr>
        <p:txBody>
          <a:bodyPr anchor="b"/>
          <a:lstStyle>
            <a:lvl1pPr>
              <a:defRPr sz="3200"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900000"/>
            <a:ext cx="6253200" cy="4708235"/>
          </a:xfrm>
        </p:spPr>
        <p:txBody>
          <a:bodyPr/>
          <a:lstStyle>
            <a:lvl1pPr>
              <a:defRPr sz="3200">
                <a:solidFill>
                  <a:srgbClr val="008996"/>
                </a:solidFill>
              </a:defRPr>
            </a:lvl1pPr>
            <a:lvl2pPr>
              <a:defRPr sz="2800">
                <a:solidFill>
                  <a:srgbClr val="008996"/>
                </a:solidFill>
              </a:defRPr>
            </a:lvl2pPr>
            <a:lvl3pPr>
              <a:defRPr sz="2400">
                <a:solidFill>
                  <a:srgbClr val="008996"/>
                </a:solidFill>
              </a:defRPr>
            </a:lvl3pPr>
            <a:lvl4pPr>
              <a:defRPr sz="2000">
                <a:solidFill>
                  <a:srgbClr val="008996"/>
                </a:solidFill>
              </a:defRPr>
            </a:lvl4pPr>
            <a:lvl5pPr>
              <a:defRPr sz="2000">
                <a:solidFill>
                  <a:srgbClr val="00899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999" y="1800000"/>
            <a:ext cx="3960000" cy="3808235"/>
          </a:xfrm>
        </p:spPr>
        <p:txBody>
          <a:bodyPr/>
          <a:lstStyle>
            <a:lvl1pPr marL="0" indent="0">
              <a:buNone/>
              <a:defRPr sz="1800">
                <a:solidFill>
                  <a:srgbClr val="00899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07452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3960000" cy="900000"/>
          </a:xfrm>
        </p:spPr>
        <p:txBody>
          <a:bodyPr anchor="b"/>
          <a:lstStyle>
            <a:lvl1pPr>
              <a:defRPr sz="3200">
                <a:solidFill>
                  <a:srgbClr val="AC162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0000" y="899999"/>
            <a:ext cx="6253200" cy="4708235"/>
          </a:xfrm>
        </p:spPr>
        <p:txBody>
          <a:bodyPr/>
          <a:lstStyle>
            <a:lvl1pPr marL="0" indent="0">
              <a:buNone/>
              <a:defRPr sz="3200">
                <a:solidFill>
                  <a:srgbClr val="00899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999" y="1800000"/>
            <a:ext cx="3960000" cy="3808235"/>
          </a:xfrm>
        </p:spPr>
        <p:txBody>
          <a:bodyPr/>
          <a:lstStyle>
            <a:lvl1pPr marL="0" indent="0">
              <a:buNone/>
              <a:defRPr sz="1800">
                <a:solidFill>
                  <a:srgbClr val="00899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38951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600000"/>
            <a:ext cx="10753200" cy="900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27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4680000"/>
            <a:ext cx="10753200" cy="900000"/>
          </a:xfrm>
        </p:spPr>
        <p:txBody>
          <a:bodyPr/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GB" dirty="0"/>
              <a:t>Click to add presenter name and 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3798582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8640000" cy="28800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4680000"/>
            <a:ext cx="10753200" cy="90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7287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</p:spPr>
        <p:txBody>
          <a:bodyPr/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799999"/>
            <a:ext cx="10753200" cy="3808236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0885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3960000" cy="900000"/>
          </a:xfrm>
        </p:spPr>
        <p:txBody>
          <a:bodyPr anchor="b"/>
          <a:lstStyle>
            <a:lvl1pPr>
              <a:defRPr sz="3200">
                <a:solidFill>
                  <a:srgbClr val="AC162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0000" y="899999"/>
            <a:ext cx="6253200" cy="4708235"/>
          </a:xfrm>
        </p:spPr>
        <p:txBody>
          <a:bodyPr/>
          <a:lstStyle>
            <a:lvl1pPr marL="0" indent="0">
              <a:buNone/>
              <a:defRPr sz="3200">
                <a:solidFill>
                  <a:srgbClr val="00899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999" y="1800000"/>
            <a:ext cx="3960000" cy="3808235"/>
          </a:xfrm>
        </p:spPr>
        <p:txBody>
          <a:bodyPr/>
          <a:lstStyle>
            <a:lvl1pPr marL="0" indent="0">
              <a:buNone/>
              <a:defRPr sz="1800">
                <a:solidFill>
                  <a:srgbClr val="00899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41826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1800000"/>
            <a:ext cx="5288400" cy="380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4800" y="1800000"/>
            <a:ext cx="5288400" cy="380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39396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</p:spPr>
        <p:txBody>
          <a:bodyPr>
            <a:noAutofit/>
          </a:bodyPr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9" y="1620000"/>
            <a:ext cx="5288400" cy="7200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00899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999" y="2340000"/>
            <a:ext cx="5288400" cy="326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4800" y="1620000"/>
            <a:ext cx="5288400" cy="7200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5B6A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4800" y="2340000"/>
            <a:ext cx="5288400" cy="3268235"/>
          </a:xfrm>
        </p:spPr>
        <p:txBody>
          <a:bodyPr/>
          <a:lstStyle>
            <a:lvl1pPr>
              <a:defRPr sz="2600">
                <a:solidFill>
                  <a:srgbClr val="35B6A5"/>
                </a:solidFill>
              </a:defRPr>
            </a:lvl1pPr>
            <a:lvl2pPr>
              <a:defRPr sz="2200">
                <a:solidFill>
                  <a:srgbClr val="35B6A5"/>
                </a:solidFill>
              </a:defRPr>
            </a:lvl2pPr>
            <a:lvl3pPr>
              <a:defRPr>
                <a:solidFill>
                  <a:srgbClr val="35B6A5"/>
                </a:solidFill>
              </a:defRPr>
            </a:lvl3pPr>
            <a:lvl4pPr>
              <a:defRPr>
                <a:solidFill>
                  <a:srgbClr val="35B6A5"/>
                </a:solidFill>
              </a:defRPr>
            </a:lvl4pPr>
            <a:lvl5pPr>
              <a:defRPr sz="1600">
                <a:solidFill>
                  <a:srgbClr val="35B6A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49831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3960000" cy="900000"/>
          </a:xfrm>
        </p:spPr>
        <p:txBody>
          <a:bodyPr anchor="b"/>
          <a:lstStyle>
            <a:lvl1pPr>
              <a:defRPr sz="3200"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900000"/>
            <a:ext cx="6253200" cy="4708235"/>
          </a:xfrm>
        </p:spPr>
        <p:txBody>
          <a:bodyPr/>
          <a:lstStyle>
            <a:lvl1pPr>
              <a:defRPr sz="3200">
                <a:solidFill>
                  <a:srgbClr val="008996"/>
                </a:solidFill>
              </a:defRPr>
            </a:lvl1pPr>
            <a:lvl2pPr>
              <a:defRPr sz="2800">
                <a:solidFill>
                  <a:srgbClr val="008996"/>
                </a:solidFill>
              </a:defRPr>
            </a:lvl2pPr>
            <a:lvl3pPr>
              <a:defRPr sz="2400">
                <a:solidFill>
                  <a:srgbClr val="008996"/>
                </a:solidFill>
              </a:defRPr>
            </a:lvl3pPr>
            <a:lvl4pPr>
              <a:defRPr sz="2000">
                <a:solidFill>
                  <a:srgbClr val="008996"/>
                </a:solidFill>
              </a:defRPr>
            </a:lvl4pPr>
            <a:lvl5pPr>
              <a:defRPr sz="2000">
                <a:solidFill>
                  <a:srgbClr val="00899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999" y="1800000"/>
            <a:ext cx="3960000" cy="3808235"/>
          </a:xfrm>
        </p:spPr>
        <p:txBody>
          <a:bodyPr/>
          <a:lstStyle>
            <a:lvl1pPr marL="0" indent="0">
              <a:buNone/>
              <a:defRPr sz="1800">
                <a:solidFill>
                  <a:srgbClr val="00899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0767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3960000" cy="900000"/>
          </a:xfrm>
        </p:spPr>
        <p:txBody>
          <a:bodyPr anchor="b"/>
          <a:lstStyle>
            <a:lvl1pPr>
              <a:defRPr sz="3200">
                <a:solidFill>
                  <a:srgbClr val="AC162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0000" y="899999"/>
            <a:ext cx="6253200" cy="4708235"/>
          </a:xfrm>
        </p:spPr>
        <p:txBody>
          <a:bodyPr/>
          <a:lstStyle>
            <a:lvl1pPr marL="0" indent="0">
              <a:buNone/>
              <a:defRPr sz="3200">
                <a:solidFill>
                  <a:srgbClr val="00899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999" y="1800000"/>
            <a:ext cx="3960000" cy="3808235"/>
          </a:xfrm>
        </p:spPr>
        <p:txBody>
          <a:bodyPr/>
          <a:lstStyle>
            <a:lvl1pPr marL="0" indent="0">
              <a:buNone/>
              <a:defRPr sz="1800">
                <a:solidFill>
                  <a:srgbClr val="00899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13683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600000"/>
            <a:ext cx="10753200" cy="900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27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4680000"/>
            <a:ext cx="10753200" cy="900000"/>
          </a:xfrm>
        </p:spPr>
        <p:txBody>
          <a:bodyPr/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GB" dirty="0"/>
              <a:t>Click to add presenter name and 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1655861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8640000" cy="28800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4680000"/>
            <a:ext cx="10753200" cy="90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1331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</p:spPr>
        <p:txBody>
          <a:bodyPr/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799999"/>
            <a:ext cx="10753200" cy="3808236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71960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1800000"/>
            <a:ext cx="5288400" cy="380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4800" y="1800000"/>
            <a:ext cx="5288400" cy="380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9473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</p:spPr>
        <p:txBody>
          <a:bodyPr>
            <a:noAutofit/>
          </a:bodyPr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9" y="1620000"/>
            <a:ext cx="5288400" cy="7200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00899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999" y="2340000"/>
            <a:ext cx="5288400" cy="326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4800" y="1620000"/>
            <a:ext cx="5288400" cy="7200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5B6A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4800" y="2340000"/>
            <a:ext cx="5288400" cy="3268235"/>
          </a:xfrm>
        </p:spPr>
        <p:txBody>
          <a:bodyPr/>
          <a:lstStyle>
            <a:lvl1pPr>
              <a:defRPr sz="2600">
                <a:solidFill>
                  <a:srgbClr val="35B6A5"/>
                </a:solidFill>
              </a:defRPr>
            </a:lvl1pPr>
            <a:lvl2pPr>
              <a:defRPr sz="2200">
                <a:solidFill>
                  <a:srgbClr val="35B6A5"/>
                </a:solidFill>
              </a:defRPr>
            </a:lvl2pPr>
            <a:lvl3pPr>
              <a:defRPr>
                <a:solidFill>
                  <a:srgbClr val="35B6A5"/>
                </a:solidFill>
              </a:defRPr>
            </a:lvl3pPr>
            <a:lvl4pPr>
              <a:defRPr>
                <a:solidFill>
                  <a:srgbClr val="35B6A5"/>
                </a:solidFill>
              </a:defRPr>
            </a:lvl4pPr>
            <a:lvl5pPr>
              <a:defRPr sz="1600">
                <a:solidFill>
                  <a:srgbClr val="35B6A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48114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3960000" cy="900000"/>
          </a:xfrm>
        </p:spPr>
        <p:txBody>
          <a:bodyPr anchor="b"/>
          <a:lstStyle>
            <a:lvl1pPr>
              <a:defRPr sz="3200"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900000"/>
            <a:ext cx="6253200" cy="4708235"/>
          </a:xfrm>
        </p:spPr>
        <p:txBody>
          <a:bodyPr/>
          <a:lstStyle>
            <a:lvl1pPr>
              <a:defRPr sz="3200">
                <a:solidFill>
                  <a:srgbClr val="008996"/>
                </a:solidFill>
              </a:defRPr>
            </a:lvl1pPr>
            <a:lvl2pPr>
              <a:defRPr sz="2800">
                <a:solidFill>
                  <a:srgbClr val="008996"/>
                </a:solidFill>
              </a:defRPr>
            </a:lvl2pPr>
            <a:lvl3pPr>
              <a:defRPr sz="2400">
                <a:solidFill>
                  <a:srgbClr val="008996"/>
                </a:solidFill>
              </a:defRPr>
            </a:lvl3pPr>
            <a:lvl4pPr>
              <a:defRPr sz="2000">
                <a:solidFill>
                  <a:srgbClr val="008996"/>
                </a:solidFill>
              </a:defRPr>
            </a:lvl4pPr>
            <a:lvl5pPr>
              <a:defRPr sz="2000">
                <a:solidFill>
                  <a:srgbClr val="00899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999" y="1800000"/>
            <a:ext cx="3960000" cy="3808235"/>
          </a:xfrm>
        </p:spPr>
        <p:txBody>
          <a:bodyPr/>
          <a:lstStyle>
            <a:lvl1pPr marL="0" indent="0">
              <a:buNone/>
              <a:defRPr sz="1800">
                <a:solidFill>
                  <a:srgbClr val="00899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986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8640000" cy="28800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4680000"/>
            <a:ext cx="10753200" cy="90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0530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3960000" cy="900000"/>
          </a:xfrm>
        </p:spPr>
        <p:txBody>
          <a:bodyPr anchor="b"/>
          <a:lstStyle>
            <a:lvl1pPr>
              <a:defRPr sz="3200">
                <a:solidFill>
                  <a:srgbClr val="AC162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0000" y="899999"/>
            <a:ext cx="6253200" cy="4708235"/>
          </a:xfrm>
        </p:spPr>
        <p:txBody>
          <a:bodyPr/>
          <a:lstStyle>
            <a:lvl1pPr marL="0" indent="0">
              <a:buNone/>
              <a:defRPr sz="3200">
                <a:solidFill>
                  <a:srgbClr val="00899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999" y="1800000"/>
            <a:ext cx="3960000" cy="3808235"/>
          </a:xfrm>
        </p:spPr>
        <p:txBody>
          <a:bodyPr/>
          <a:lstStyle>
            <a:lvl1pPr marL="0" indent="0">
              <a:buNone/>
              <a:defRPr sz="1800">
                <a:solidFill>
                  <a:srgbClr val="00899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876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</p:spPr>
        <p:txBody>
          <a:bodyPr/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799999"/>
            <a:ext cx="10753200" cy="3808236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494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wmf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64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63.xml"/><Relationship Id="rId9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71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70.xml"/><Relationship Id="rId9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78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77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1.w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7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39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3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4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4.xml"/><Relationship Id="rId9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1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50.xml"/><Relationship Id="rId9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56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8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57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C16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5400000">
            <a:off x="5471118" y="137118"/>
            <a:ext cx="1249764" cy="12192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noFill/>
              </a:ln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035004" y="6678000"/>
            <a:ext cx="1156996" cy="180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noFill/>
              </a:ln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035004" y="5608236"/>
            <a:ext cx="1156996" cy="180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noFill/>
              </a:ln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5608235"/>
            <a:ext cx="360000" cy="1249765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noFill/>
              </a:ln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799999"/>
            <a:ext cx="10753200" cy="3808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2000" y="5788236"/>
            <a:ext cx="1800000" cy="88976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60000" y="5788236"/>
            <a:ext cx="2911151" cy="889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GB" sz="1200" dirty="0">
                <a:solidFill>
                  <a:schemeClr val="bg1"/>
                </a:solidFill>
              </a:rPr>
              <a:t>www.mytonhospice.org</a:t>
            </a: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GB" sz="1200" baseline="0" dirty="0">
                <a:solidFill>
                  <a:schemeClr val="bg1"/>
                </a:solidFill>
              </a:rPr>
              <a:t>               </a:t>
            </a:r>
            <a:r>
              <a:rPr lang="en-GB" sz="1200" dirty="0">
                <a:solidFill>
                  <a:schemeClr val="bg1"/>
                </a:solidFill>
              </a:rPr>
              <a:t>@</a:t>
            </a:r>
            <a:r>
              <a:rPr lang="en-GB" sz="1200" dirty="0" err="1">
                <a:solidFill>
                  <a:schemeClr val="bg1"/>
                </a:solidFill>
              </a:rPr>
              <a:t>MytonHospices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6273486"/>
            <a:ext cx="144000" cy="14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01" y="6273486"/>
            <a:ext cx="144000" cy="144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39" y="6273486"/>
            <a:ext cx="177123" cy="144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504001" y="6273486"/>
            <a:ext cx="54000" cy="144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738001" y="6273486"/>
            <a:ext cx="54000" cy="144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38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C16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5400000">
            <a:off x="5471118" y="137118"/>
            <a:ext cx="1249764" cy="12192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035004" y="6678000"/>
            <a:ext cx="1156996" cy="180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035004" y="5608236"/>
            <a:ext cx="1156996" cy="180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5608235"/>
            <a:ext cx="360000" cy="1249765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799999"/>
            <a:ext cx="10753200" cy="3808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60000" y="5788236"/>
            <a:ext cx="2911151" cy="889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www.mytonhospice.org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              @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MytonHospices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6273486"/>
            <a:ext cx="144000" cy="14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01" y="6273486"/>
            <a:ext cx="144000" cy="144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39" y="6273486"/>
            <a:ext cx="177123" cy="144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504001" y="6273486"/>
            <a:ext cx="54000" cy="144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738001" y="6273486"/>
            <a:ext cx="54000" cy="144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0058" y="5792242"/>
            <a:ext cx="1726947" cy="85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6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C16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5400000">
            <a:off x="5471118" y="137118"/>
            <a:ext cx="1249764" cy="12192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035004" y="6678000"/>
            <a:ext cx="1156996" cy="180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035004" y="5608236"/>
            <a:ext cx="1156996" cy="180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5608235"/>
            <a:ext cx="360000" cy="1249765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799999"/>
            <a:ext cx="10753200" cy="3808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60000" y="5788236"/>
            <a:ext cx="2911151" cy="889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www.mytonhospice.org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              @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MytonHospices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6273486"/>
            <a:ext cx="144000" cy="14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01" y="6273486"/>
            <a:ext cx="144000" cy="144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39" y="6273486"/>
            <a:ext cx="177123" cy="144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504001" y="6273486"/>
            <a:ext cx="54000" cy="144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738001" y="6273486"/>
            <a:ext cx="54000" cy="144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0058" y="5792242"/>
            <a:ext cx="1726947" cy="85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9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C16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5400000">
            <a:off x="5471118" y="137118"/>
            <a:ext cx="1249764" cy="12192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035004" y="6678000"/>
            <a:ext cx="1156996" cy="180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035004" y="5608236"/>
            <a:ext cx="1156996" cy="180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5608235"/>
            <a:ext cx="360000" cy="1249765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799999"/>
            <a:ext cx="10753200" cy="3808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60000" y="5788236"/>
            <a:ext cx="2911151" cy="889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www.mytonhospice.org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              @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MytonHospices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6273486"/>
            <a:ext cx="144000" cy="14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01" y="6273486"/>
            <a:ext cx="144000" cy="144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39" y="6273486"/>
            <a:ext cx="177123" cy="144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504001" y="6273486"/>
            <a:ext cx="54000" cy="144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738001" y="6273486"/>
            <a:ext cx="54000" cy="144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0058" y="5792242"/>
            <a:ext cx="1726947" cy="85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1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5B6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5400000">
            <a:off x="5471118" y="137118"/>
            <a:ext cx="1249764" cy="12192000"/>
          </a:xfrm>
          <a:prstGeom prst="rect">
            <a:avLst/>
          </a:prstGeom>
          <a:solidFill>
            <a:srgbClr val="35B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035004" y="6678000"/>
            <a:ext cx="1156996" cy="180000"/>
          </a:xfrm>
          <a:prstGeom prst="rect">
            <a:avLst/>
          </a:prstGeom>
          <a:solidFill>
            <a:srgbClr val="35B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035004" y="5608236"/>
            <a:ext cx="1156996" cy="180000"/>
          </a:xfrm>
          <a:prstGeom prst="rect">
            <a:avLst/>
          </a:prstGeom>
          <a:solidFill>
            <a:srgbClr val="35B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5608235"/>
            <a:ext cx="360000" cy="1249765"/>
          </a:xfrm>
          <a:prstGeom prst="rect">
            <a:avLst/>
          </a:prstGeom>
          <a:solidFill>
            <a:srgbClr val="35B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799999"/>
            <a:ext cx="10753200" cy="3808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2000" y="5788236"/>
            <a:ext cx="1800000" cy="88976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60000" y="5788236"/>
            <a:ext cx="2911151" cy="889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GB" sz="1200" dirty="0">
                <a:solidFill>
                  <a:schemeClr val="bg1"/>
                </a:solidFill>
              </a:rPr>
              <a:t>www.mytonhospice.org</a:t>
            </a: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GB" sz="1200" baseline="0" dirty="0">
                <a:solidFill>
                  <a:schemeClr val="bg1"/>
                </a:solidFill>
              </a:rPr>
              <a:t>               </a:t>
            </a:r>
            <a:r>
              <a:rPr lang="en-GB" sz="1200" dirty="0">
                <a:solidFill>
                  <a:schemeClr val="bg1"/>
                </a:solidFill>
              </a:rPr>
              <a:t>@</a:t>
            </a:r>
            <a:r>
              <a:rPr lang="en-GB" sz="1200" dirty="0" err="1">
                <a:solidFill>
                  <a:schemeClr val="bg1"/>
                </a:solidFill>
              </a:rPr>
              <a:t>MytonHospices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6273486"/>
            <a:ext cx="144000" cy="14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01" y="6273486"/>
            <a:ext cx="144000" cy="144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39" y="6273486"/>
            <a:ext cx="177123" cy="144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504001" y="6273486"/>
            <a:ext cx="54000" cy="144000"/>
          </a:xfrm>
          <a:prstGeom prst="rect">
            <a:avLst/>
          </a:prstGeom>
          <a:solidFill>
            <a:srgbClr val="35B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738001" y="6273486"/>
            <a:ext cx="54000" cy="144000"/>
          </a:xfrm>
          <a:prstGeom prst="rect">
            <a:avLst/>
          </a:prstGeom>
          <a:solidFill>
            <a:srgbClr val="35B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17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C16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5400000">
            <a:off x="5471118" y="137118"/>
            <a:ext cx="1249764" cy="12192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035004" y="6678000"/>
            <a:ext cx="1156996" cy="180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035004" y="5608236"/>
            <a:ext cx="1156996" cy="180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5608235"/>
            <a:ext cx="360000" cy="1249765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799999"/>
            <a:ext cx="10753200" cy="3808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60000" y="5788236"/>
            <a:ext cx="2911151" cy="889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GB" sz="1200" dirty="0">
                <a:solidFill>
                  <a:schemeClr val="bg1"/>
                </a:solidFill>
              </a:rPr>
              <a:t>www.mytonhospice.org</a:t>
            </a: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GB" sz="1200" baseline="0" dirty="0">
                <a:solidFill>
                  <a:schemeClr val="bg1"/>
                </a:solidFill>
              </a:rPr>
              <a:t>               </a:t>
            </a:r>
            <a:r>
              <a:rPr lang="en-GB" sz="1200" dirty="0">
                <a:solidFill>
                  <a:schemeClr val="bg1"/>
                </a:solidFill>
              </a:rPr>
              <a:t>@</a:t>
            </a:r>
            <a:r>
              <a:rPr lang="en-GB" sz="1200" dirty="0" err="1">
                <a:solidFill>
                  <a:schemeClr val="bg1"/>
                </a:solidFill>
              </a:rPr>
              <a:t>MytonHospices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6273486"/>
            <a:ext cx="144000" cy="14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01" y="6273486"/>
            <a:ext cx="144000" cy="144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39" y="6273486"/>
            <a:ext cx="177123" cy="144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504001" y="6273486"/>
            <a:ext cx="54000" cy="144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738001" y="6273486"/>
            <a:ext cx="54000" cy="144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0058" y="5792242"/>
            <a:ext cx="1726947" cy="85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7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C16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5400000">
            <a:off x="5471119" y="137119"/>
            <a:ext cx="1249764" cy="12192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035005" y="6678000"/>
            <a:ext cx="1156996" cy="180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035005" y="5608236"/>
            <a:ext cx="1156996" cy="180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5608236"/>
            <a:ext cx="360000" cy="1249765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00000"/>
            <a:ext cx="10753200" cy="38082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2000" y="5788237"/>
            <a:ext cx="1800000" cy="88976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60002" y="5788237"/>
            <a:ext cx="2911151" cy="889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defTabSz="914377">
              <a:spcAft>
                <a:spcPts val="500"/>
              </a:spcAft>
            </a:pPr>
            <a:r>
              <a:rPr lang="en-GB" sz="1200" dirty="0">
                <a:solidFill>
                  <a:prstClr val="white"/>
                </a:solidFill>
              </a:rPr>
              <a:t>www.mytonhospice.org</a:t>
            </a:r>
          </a:p>
          <a:p>
            <a:pPr defTabSz="914377">
              <a:spcAft>
                <a:spcPts val="500"/>
              </a:spcAft>
            </a:pPr>
            <a:r>
              <a:rPr lang="en-GB" sz="1200" dirty="0">
                <a:solidFill>
                  <a:prstClr val="white"/>
                </a:solidFill>
              </a:rPr>
              <a:t>               @</a:t>
            </a:r>
            <a:r>
              <a:rPr lang="en-GB" sz="1200" dirty="0" err="1">
                <a:solidFill>
                  <a:prstClr val="white"/>
                </a:solidFill>
              </a:rPr>
              <a:t>MytonHospices</a:t>
            </a:r>
            <a:endParaRPr lang="en-GB" sz="1200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6273487"/>
            <a:ext cx="144000" cy="14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01" y="6273487"/>
            <a:ext cx="144000" cy="144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40" y="6273487"/>
            <a:ext cx="177123" cy="144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504001" y="6273487"/>
            <a:ext cx="54000" cy="144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738001" y="6273487"/>
            <a:ext cx="54000" cy="144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en-GB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158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bg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C16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5400000">
            <a:off x="5471118" y="137118"/>
            <a:ext cx="1249764" cy="12192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035004" y="6678000"/>
            <a:ext cx="1156996" cy="180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035004" y="5608236"/>
            <a:ext cx="1156996" cy="180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5608235"/>
            <a:ext cx="360000" cy="1249765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799999"/>
            <a:ext cx="10753200" cy="3808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60000" y="5788236"/>
            <a:ext cx="2911151" cy="889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GB" sz="1200" dirty="0">
                <a:solidFill>
                  <a:schemeClr val="bg1"/>
                </a:solidFill>
              </a:rPr>
              <a:t>www.mytonhospice.org</a:t>
            </a: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GB" sz="1200" baseline="0" dirty="0">
                <a:solidFill>
                  <a:schemeClr val="bg1"/>
                </a:solidFill>
              </a:rPr>
              <a:t>               </a:t>
            </a:r>
            <a:r>
              <a:rPr lang="en-GB" sz="1200" dirty="0">
                <a:solidFill>
                  <a:schemeClr val="bg1"/>
                </a:solidFill>
              </a:rPr>
              <a:t>@</a:t>
            </a:r>
            <a:r>
              <a:rPr lang="en-GB" sz="1200" dirty="0" err="1">
                <a:solidFill>
                  <a:schemeClr val="bg1"/>
                </a:solidFill>
              </a:rPr>
              <a:t>MytonHospices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6273486"/>
            <a:ext cx="144000" cy="14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01" y="6273486"/>
            <a:ext cx="144000" cy="144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39" y="6273486"/>
            <a:ext cx="177123" cy="144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504001" y="6273486"/>
            <a:ext cx="54000" cy="144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738001" y="6273486"/>
            <a:ext cx="54000" cy="144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0058" y="5792242"/>
            <a:ext cx="1726947" cy="85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3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5B6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5400000">
            <a:off x="5471118" y="137118"/>
            <a:ext cx="1249764" cy="12192000"/>
          </a:xfrm>
          <a:prstGeom prst="rect">
            <a:avLst/>
          </a:prstGeom>
          <a:solidFill>
            <a:srgbClr val="35B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035004" y="6678000"/>
            <a:ext cx="1156996" cy="180000"/>
          </a:xfrm>
          <a:prstGeom prst="rect">
            <a:avLst/>
          </a:prstGeom>
          <a:solidFill>
            <a:srgbClr val="35B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035004" y="5608236"/>
            <a:ext cx="1156996" cy="180000"/>
          </a:xfrm>
          <a:prstGeom prst="rect">
            <a:avLst/>
          </a:prstGeom>
          <a:solidFill>
            <a:srgbClr val="35B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5608235"/>
            <a:ext cx="360000" cy="1249765"/>
          </a:xfrm>
          <a:prstGeom prst="rect">
            <a:avLst/>
          </a:prstGeom>
          <a:solidFill>
            <a:srgbClr val="35B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799999"/>
            <a:ext cx="10753200" cy="3808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60000" y="5788236"/>
            <a:ext cx="2911151" cy="889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www.mytonhospice.org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              @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MytonHospices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6273486"/>
            <a:ext cx="144000" cy="14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01" y="6273486"/>
            <a:ext cx="144000" cy="144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39" y="6273486"/>
            <a:ext cx="177123" cy="144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504001" y="6273486"/>
            <a:ext cx="54000" cy="144000"/>
          </a:xfrm>
          <a:prstGeom prst="rect">
            <a:avLst/>
          </a:prstGeom>
          <a:solidFill>
            <a:srgbClr val="35B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738001" y="6273486"/>
            <a:ext cx="54000" cy="144000"/>
          </a:xfrm>
          <a:prstGeom prst="rect">
            <a:avLst/>
          </a:prstGeom>
          <a:solidFill>
            <a:srgbClr val="35B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0058" y="5792242"/>
            <a:ext cx="1726947" cy="85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4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5B6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5400000">
            <a:off x="5471118" y="137118"/>
            <a:ext cx="1249764" cy="12192000"/>
          </a:xfrm>
          <a:prstGeom prst="rect">
            <a:avLst/>
          </a:prstGeom>
          <a:solidFill>
            <a:srgbClr val="35B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035004" y="6678000"/>
            <a:ext cx="1156996" cy="180000"/>
          </a:xfrm>
          <a:prstGeom prst="rect">
            <a:avLst/>
          </a:prstGeom>
          <a:solidFill>
            <a:srgbClr val="35B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035004" y="5608236"/>
            <a:ext cx="1156996" cy="180000"/>
          </a:xfrm>
          <a:prstGeom prst="rect">
            <a:avLst/>
          </a:prstGeom>
          <a:solidFill>
            <a:srgbClr val="35B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5608235"/>
            <a:ext cx="360000" cy="1249765"/>
          </a:xfrm>
          <a:prstGeom prst="rect">
            <a:avLst/>
          </a:prstGeom>
          <a:solidFill>
            <a:srgbClr val="35B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799999"/>
            <a:ext cx="10753200" cy="3808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60000" y="5788236"/>
            <a:ext cx="2911151" cy="889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www.mytonhospice.org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              @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MytonHospices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6273486"/>
            <a:ext cx="144000" cy="14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01" y="6273486"/>
            <a:ext cx="144000" cy="144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39" y="6273486"/>
            <a:ext cx="177123" cy="144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504001" y="6273486"/>
            <a:ext cx="54000" cy="144000"/>
          </a:xfrm>
          <a:prstGeom prst="rect">
            <a:avLst/>
          </a:prstGeom>
          <a:solidFill>
            <a:srgbClr val="35B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738001" y="6273486"/>
            <a:ext cx="54000" cy="144000"/>
          </a:xfrm>
          <a:prstGeom prst="rect">
            <a:avLst/>
          </a:prstGeom>
          <a:solidFill>
            <a:srgbClr val="35B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0058" y="5792242"/>
            <a:ext cx="1726947" cy="85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96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C16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5400000">
            <a:off x="5471118" y="137118"/>
            <a:ext cx="1249764" cy="12192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035004" y="6678000"/>
            <a:ext cx="1156996" cy="180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035004" y="5608236"/>
            <a:ext cx="1156996" cy="180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5608235"/>
            <a:ext cx="360000" cy="1249765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799999"/>
            <a:ext cx="10753200" cy="3808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60000" y="5788236"/>
            <a:ext cx="2911151" cy="889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www.mytonhospice.org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              @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MytonHospices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6273486"/>
            <a:ext cx="144000" cy="14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01" y="6273486"/>
            <a:ext cx="144000" cy="144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39" y="6273486"/>
            <a:ext cx="177123" cy="144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504001" y="6273486"/>
            <a:ext cx="54000" cy="144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738001" y="6273486"/>
            <a:ext cx="54000" cy="144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0058" y="5792242"/>
            <a:ext cx="1726947" cy="85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5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5B6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5400000">
            <a:off x="5471118" y="137118"/>
            <a:ext cx="1249764" cy="12192000"/>
          </a:xfrm>
          <a:prstGeom prst="rect">
            <a:avLst/>
          </a:prstGeom>
          <a:solidFill>
            <a:srgbClr val="35B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035004" y="6678000"/>
            <a:ext cx="1156996" cy="180000"/>
          </a:xfrm>
          <a:prstGeom prst="rect">
            <a:avLst/>
          </a:prstGeom>
          <a:solidFill>
            <a:srgbClr val="35B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035004" y="5608236"/>
            <a:ext cx="1156996" cy="180000"/>
          </a:xfrm>
          <a:prstGeom prst="rect">
            <a:avLst/>
          </a:prstGeom>
          <a:solidFill>
            <a:srgbClr val="35B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5608235"/>
            <a:ext cx="360000" cy="1249765"/>
          </a:xfrm>
          <a:prstGeom prst="rect">
            <a:avLst/>
          </a:prstGeom>
          <a:solidFill>
            <a:srgbClr val="35B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799999"/>
            <a:ext cx="10753200" cy="3808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2000" y="5788236"/>
            <a:ext cx="1800000" cy="88976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60000" y="5788236"/>
            <a:ext cx="2911151" cy="889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www.mytonhospice.org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              @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MytonHospices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6273486"/>
            <a:ext cx="144000" cy="14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01" y="6273486"/>
            <a:ext cx="144000" cy="144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39" y="6273486"/>
            <a:ext cx="177123" cy="144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504001" y="6273486"/>
            <a:ext cx="54000" cy="144000"/>
          </a:xfrm>
          <a:prstGeom prst="rect">
            <a:avLst/>
          </a:prstGeom>
          <a:solidFill>
            <a:srgbClr val="35B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738001" y="6273486"/>
            <a:ext cx="54000" cy="144000"/>
          </a:xfrm>
          <a:prstGeom prst="rect">
            <a:avLst/>
          </a:prstGeom>
          <a:solidFill>
            <a:srgbClr val="35B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98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tonhospice.org/refe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tonhospice.org/refe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wg-tr.lymphoedema.myton@nhs.ne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tonhospice.org/refer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ytonhospice.org/healthcare-professionals" TargetMode="External"/><Relationship Id="rId3" Type="http://schemas.openxmlformats.org/officeDocument/2006/relationships/image" Target="../media/image19.png"/><Relationship Id="rId7" Type="http://schemas.openxmlformats.org/officeDocument/2006/relationships/hyperlink" Target="http://www.mytonhospice.org/videos" TargetMode="External"/><Relationship Id="rId2" Type="http://schemas.openxmlformats.org/officeDocument/2006/relationships/slideLayout" Target="../slideLayouts/slideLayout76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mytonhospice.org/virtualtour" TargetMode="External"/><Relationship Id="rId5" Type="http://schemas.openxmlformats.org/officeDocument/2006/relationships/image" Target="../media/image21.png"/><Relationship Id="rId10" Type="http://schemas.openxmlformats.org/officeDocument/2006/relationships/image" Target="../media/image18.wmf"/><Relationship Id="rId4" Type="http://schemas.openxmlformats.org/officeDocument/2006/relationships/image" Target="../media/image20.png"/><Relationship Id="rId9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olivia.bowskill@mytonhospice.or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6.xml"/><Relationship Id="rId4" Type="http://schemas.openxmlformats.org/officeDocument/2006/relationships/hyperlink" Target="http://www.mytonhospice.org/refer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37281" y="1637575"/>
            <a:ext cx="10585288" cy="2581727"/>
          </a:xfrm>
        </p:spPr>
        <p:txBody>
          <a:bodyPr/>
          <a:lstStyle/>
          <a:p>
            <a:r>
              <a:rPr lang="en-GB" dirty="0"/>
              <a:t>Hosted by:</a:t>
            </a:r>
          </a:p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endParaRPr lang="en-GB" dirty="0"/>
          </a:p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r>
              <a:rPr lang="en-GB" sz="3200" dirty="0"/>
              <a:t>9th June 2021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7281" y="-437607"/>
            <a:ext cx="10753200" cy="2534195"/>
          </a:xfrm>
        </p:spPr>
        <p:txBody>
          <a:bodyPr/>
          <a:lstStyle/>
          <a:p>
            <a:r>
              <a:rPr lang="en-GB" sz="4000" dirty="0"/>
              <a:t>Welcome </a:t>
            </a:r>
            <a:br>
              <a:rPr lang="en-GB" sz="4000" dirty="0"/>
            </a:br>
            <a:r>
              <a:rPr lang="en-GB" sz="4000" b="0" dirty="0"/>
              <a:t>to our third virtual </a:t>
            </a:r>
            <a:br>
              <a:rPr lang="en-GB" sz="4000" b="0" dirty="0"/>
            </a:br>
            <a:r>
              <a:rPr lang="en-GB" sz="4000" dirty="0"/>
              <a:t>Update for Referrers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3735" y="2100343"/>
            <a:ext cx="1976847" cy="23839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5243" y="4579951"/>
            <a:ext cx="32086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Dr Sarah MacLaran 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Medical Director &amp; 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Consultant in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Palliative Medicine</a:t>
            </a:r>
          </a:p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6450" y="2100343"/>
            <a:ext cx="1861172" cy="238397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354630" y="4484314"/>
            <a:ext cx="28248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Olivia Bowskill 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Community 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Engagement Manager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487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721" y="-247507"/>
            <a:ext cx="10169237" cy="1142949"/>
          </a:xfrm>
        </p:spPr>
        <p:txBody>
          <a:bodyPr/>
          <a:lstStyle/>
          <a:p>
            <a:r>
              <a:rPr lang="en-US" sz="3400" dirty="0"/>
              <a:t>Patient and </a:t>
            </a:r>
            <a:r>
              <a:rPr lang="en-US" sz="3400" dirty="0" err="1"/>
              <a:t>Carer</a:t>
            </a:r>
            <a:r>
              <a:rPr lang="en-US" sz="3400" dirty="0"/>
              <a:t> </a:t>
            </a:r>
            <a:r>
              <a:rPr lang="en-US" sz="3400" dirty="0" smtClean="0"/>
              <a:t>Wellbeing Services…contd</a:t>
            </a:r>
            <a:r>
              <a:rPr lang="en-US" sz="3400" dirty="0"/>
              <a:t>.</a:t>
            </a:r>
            <a:endParaRPr lang="en-GB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8126" y="723563"/>
            <a:ext cx="11962827" cy="4301158"/>
          </a:xfrm>
        </p:spPr>
        <p:txBody>
          <a:bodyPr/>
          <a:lstStyle/>
          <a:p>
            <a:pPr lvl="1">
              <a:spcBef>
                <a:spcPts val="1000"/>
              </a:spcBef>
              <a:defRPr/>
            </a:pPr>
            <a:r>
              <a:rPr lang="en-GB" sz="2400" dirty="0"/>
              <a:t>Facilitate access to our </a:t>
            </a:r>
            <a:r>
              <a:rPr lang="en-GB" sz="2400" b="1" dirty="0">
                <a:solidFill>
                  <a:srgbClr val="C00000"/>
                </a:solidFill>
              </a:rPr>
              <a:t>Living Well programme </a:t>
            </a:r>
            <a:r>
              <a:rPr lang="en-GB" sz="2400" dirty="0"/>
              <a:t>-  one to one, bespoke planned course of outpatient appointments. </a:t>
            </a:r>
          </a:p>
          <a:p>
            <a:pPr marL="457200" lvl="1" indent="0">
              <a:spcBef>
                <a:spcPts val="1000"/>
              </a:spcBef>
              <a:buNone/>
              <a:defRPr/>
            </a:pPr>
            <a:r>
              <a:rPr lang="en-GB" sz="2400" dirty="0"/>
              <a:t>	- to enable individuals to identify and manage their most 		 	  significant concerns and priorities</a:t>
            </a:r>
            <a:r>
              <a:rPr lang="en-GB" sz="2400" dirty="0" smtClean="0"/>
              <a:t>.</a:t>
            </a:r>
          </a:p>
          <a:p>
            <a:pPr marL="457200" lvl="1" indent="0">
              <a:spcBef>
                <a:spcPts val="1000"/>
              </a:spcBef>
              <a:buNone/>
              <a:defRPr/>
            </a:pPr>
            <a:r>
              <a:rPr lang="en-GB" sz="2400" dirty="0" smtClean="0"/>
              <a:t>  	- Examples of types of support: managing anxiety &amp; fatigue,</a:t>
            </a:r>
          </a:p>
          <a:p>
            <a:pPr marL="457200" lvl="1" indent="0">
              <a:spcBef>
                <a:spcPts val="1000"/>
              </a:spcBef>
              <a:buNone/>
              <a:defRPr/>
            </a:pPr>
            <a:r>
              <a:rPr lang="en-GB" sz="2400" dirty="0"/>
              <a:t>	 </a:t>
            </a:r>
            <a:r>
              <a:rPr lang="en-GB" sz="2400" dirty="0" smtClean="0"/>
              <a:t>  strengthening emotional coping strategies etc. </a:t>
            </a:r>
          </a:p>
          <a:p>
            <a:pPr marL="457200" lvl="1" indent="0">
              <a:spcBef>
                <a:spcPts val="1000"/>
              </a:spcBef>
              <a:buNone/>
              <a:defRPr/>
            </a:pPr>
            <a:endParaRPr lang="en-GB" sz="2400" dirty="0"/>
          </a:p>
          <a:p>
            <a:pPr lvl="1">
              <a:spcBef>
                <a:spcPts val="1000"/>
              </a:spcBef>
              <a:defRPr/>
            </a:pPr>
            <a:r>
              <a:rPr lang="en-GB" sz="2400" dirty="0"/>
              <a:t>Self Referral by telephone. </a:t>
            </a:r>
          </a:p>
          <a:p>
            <a:pPr marL="457200" lvl="1" indent="0">
              <a:spcBef>
                <a:spcPts val="1000"/>
              </a:spcBef>
              <a:buNone/>
              <a:defRPr/>
            </a:pPr>
            <a:r>
              <a:rPr lang="en-GB" sz="2400" dirty="0"/>
              <a:t>	- Tel: 01926 838889 (9:30hrs to 13:30hrs) Mon - Fri</a:t>
            </a:r>
          </a:p>
          <a:p>
            <a:pPr lvl="1">
              <a:spcBef>
                <a:spcPts val="1000"/>
              </a:spcBef>
              <a:defRPr/>
            </a:pPr>
            <a:r>
              <a:rPr lang="en-GB" sz="2400" dirty="0" smtClean="0"/>
              <a:t>Health Care Professional </a:t>
            </a:r>
            <a:r>
              <a:rPr lang="en-GB" sz="2400" dirty="0"/>
              <a:t>can refer online </a:t>
            </a:r>
            <a:r>
              <a:rPr lang="en-GB" sz="2400" dirty="0">
                <a:hlinkClick r:id="rId3"/>
              </a:rPr>
              <a:t>www.mytonhospice.org/refer</a:t>
            </a:r>
            <a:r>
              <a:rPr lang="en-GB" sz="2400" dirty="0"/>
              <a:t>   </a:t>
            </a:r>
          </a:p>
          <a:p>
            <a:pPr lvl="1">
              <a:spcBef>
                <a:spcPts val="1000"/>
              </a:spcBef>
              <a:defRPr/>
            </a:pPr>
            <a:r>
              <a:rPr lang="en-GB" sz="2400" dirty="0"/>
              <a:t>Call our Wellbeing nurses on 02476 936786</a:t>
            </a:r>
          </a:p>
          <a:p>
            <a:pPr marL="457200" lvl="1" indent="0">
              <a:spcBef>
                <a:spcPts val="1000"/>
              </a:spcBef>
              <a:buNone/>
              <a:defRPr/>
            </a:pPr>
            <a:endParaRPr lang="en-GB" sz="2000" dirty="0">
              <a:solidFill>
                <a:srgbClr val="C00000"/>
              </a:solidFill>
            </a:endParaRPr>
          </a:p>
          <a:p>
            <a:pPr lvl="1">
              <a:spcBef>
                <a:spcPts val="1000"/>
              </a:spcBef>
              <a:defRPr/>
            </a:pPr>
            <a:endParaRPr lang="en-GB" sz="2000" dirty="0"/>
          </a:p>
          <a:p>
            <a:pPr lvl="1">
              <a:spcBef>
                <a:spcPts val="1000"/>
              </a:spcBef>
              <a:defRPr/>
            </a:pPr>
            <a:endParaRPr lang="en-GB" sz="2000" dirty="0"/>
          </a:p>
          <a:p>
            <a:pPr lvl="1">
              <a:spcBef>
                <a:spcPts val="1000"/>
              </a:spcBef>
              <a:defRPr/>
            </a:pPr>
            <a:endParaRPr lang="en-US" sz="1800" b="1" dirty="0">
              <a:solidFill>
                <a:srgbClr val="AC162C"/>
              </a:solidFill>
            </a:endParaRPr>
          </a:p>
          <a:p>
            <a:pPr lvl="1">
              <a:spcBef>
                <a:spcPts val="1000"/>
              </a:spcBef>
              <a:defRPr/>
            </a:pPr>
            <a:endParaRPr lang="en-US" sz="2400" b="1" dirty="0">
              <a:solidFill>
                <a:srgbClr val="AC162C"/>
              </a:solidFill>
            </a:endParaRPr>
          </a:p>
          <a:p>
            <a:pPr lvl="1">
              <a:spcBef>
                <a:spcPts val="1000"/>
              </a:spcBef>
              <a:defRPr/>
            </a:pPr>
            <a:endParaRPr lang="en-US" sz="2400" b="1" dirty="0">
              <a:solidFill>
                <a:srgbClr val="AC162C"/>
              </a:solidFill>
            </a:endParaRPr>
          </a:p>
          <a:p>
            <a:pPr lvl="1">
              <a:spcBef>
                <a:spcPts val="1000"/>
              </a:spcBef>
              <a:defRPr/>
            </a:pPr>
            <a:endParaRPr lang="en-US" sz="28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473" y="202982"/>
            <a:ext cx="10753200" cy="443564"/>
          </a:xfrm>
        </p:spPr>
        <p:txBody>
          <a:bodyPr/>
          <a:lstStyle/>
          <a:p>
            <a:r>
              <a:rPr lang="en-GB" sz="3200" dirty="0">
                <a:solidFill>
                  <a:srgbClr val="008996"/>
                </a:solidFill>
              </a:rPr>
              <a:t>Example of Patient and Carer Wellbeing Online and Virtual Support</a:t>
            </a:r>
            <a:endParaRPr lang="en-GB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455" y="979240"/>
            <a:ext cx="4907745" cy="46027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37" y="979240"/>
            <a:ext cx="5170450" cy="346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2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6477" y="0"/>
            <a:ext cx="10683491" cy="699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AC162C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AC162C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Fatigue and Breathlessness (FAB 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4975" y="699873"/>
            <a:ext cx="8293064" cy="4934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00899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899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99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99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899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sz="2000" dirty="0"/>
              <a:t>Patients with a life-limiting condition</a:t>
            </a:r>
          </a:p>
          <a:p>
            <a:pPr lvl="0">
              <a:defRPr/>
            </a:pPr>
            <a:r>
              <a:rPr lang="en-US" sz="2000" dirty="0"/>
              <a:t>Breathlessness is a core symptom, but who may also suffer from fatigue and/or anxiety </a:t>
            </a:r>
          </a:p>
          <a:p>
            <a:pPr>
              <a:defRPr/>
            </a:pPr>
            <a:r>
              <a:rPr lang="en-US" sz="2000" dirty="0"/>
              <a:t>MRC </a:t>
            </a:r>
            <a:r>
              <a:rPr lang="en-US" sz="2000" dirty="0" err="1"/>
              <a:t>Dyspnoea</a:t>
            </a:r>
            <a:r>
              <a:rPr lang="en-US" sz="2000" dirty="0"/>
              <a:t> Scale: 3+ </a:t>
            </a:r>
          </a:p>
          <a:p>
            <a:pPr>
              <a:defRPr/>
            </a:pPr>
            <a:r>
              <a:rPr lang="en-US" sz="2000" dirty="0"/>
              <a:t>Techniques in managing breathlessness and fatigue</a:t>
            </a:r>
          </a:p>
          <a:p>
            <a:pPr marL="0" lvl="0" indent="0">
              <a:buNone/>
              <a:defRPr/>
            </a:pPr>
            <a:r>
              <a:rPr lang="en-US" sz="2000" dirty="0"/>
              <a:t>• Increase resilience and build coping strategies </a:t>
            </a:r>
          </a:p>
          <a:p>
            <a:pPr lvl="0">
              <a:defRPr/>
            </a:pPr>
            <a:r>
              <a:rPr lang="en-US" sz="2000" dirty="0"/>
              <a:t>Not for patients purely with Asthma</a:t>
            </a:r>
          </a:p>
          <a:p>
            <a:pPr>
              <a:defRPr/>
            </a:pPr>
            <a:r>
              <a:rPr lang="en-US" sz="2000" b="1" dirty="0"/>
              <a:t>1:1 </a:t>
            </a:r>
            <a:r>
              <a:rPr lang="en-US" sz="2000" b="1" dirty="0" err="1"/>
              <a:t>programmes</a:t>
            </a:r>
            <a:r>
              <a:rPr lang="en-US" sz="2000" b="1" dirty="0"/>
              <a:t> delivered remotely via Telephone/Teams/</a:t>
            </a:r>
          </a:p>
          <a:p>
            <a:pPr marL="0" indent="0">
              <a:buNone/>
              <a:defRPr/>
            </a:pPr>
            <a:r>
              <a:rPr lang="en-US" sz="2000" b="1" dirty="0"/>
              <a:t>	Plan: Re-introducing small face to face group work.  </a:t>
            </a:r>
          </a:p>
          <a:p>
            <a:pPr marL="0" indent="0">
              <a:buNone/>
              <a:defRPr/>
            </a:pPr>
            <a:endParaRPr lang="en-US" sz="2000" b="1" dirty="0"/>
          </a:p>
          <a:p>
            <a:pPr>
              <a:defRPr/>
            </a:pPr>
            <a:r>
              <a:rPr lang="en-GB" sz="2000" b="1" dirty="0">
                <a:solidFill>
                  <a:srgbClr val="C00000"/>
                </a:solidFill>
              </a:rPr>
              <a:t>Online Referral Form for HCPs </a:t>
            </a:r>
            <a:r>
              <a:rPr lang="en-GB" sz="2000" b="1" dirty="0">
                <a:hlinkClick r:id="rId3"/>
              </a:rPr>
              <a:t>www.mytonhospice.org/refer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</a:p>
          <a:p>
            <a:pPr>
              <a:defRPr/>
            </a:pP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F0302020204030204"/>
              </a:rPr>
              <a:t>Call our FAB team on 01926 492518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F03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200" b="1" dirty="0">
              <a:latin typeface="Century Gothic" panose="020F03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200" b="1" dirty="0">
              <a:latin typeface="Century Gothic" panose="020F03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899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899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899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899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8039" y="849745"/>
            <a:ext cx="3683961" cy="287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5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2072" y="174412"/>
            <a:ext cx="10753200" cy="699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AC162C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AC162C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Lymphoedema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2398" y="1139549"/>
            <a:ext cx="9034037" cy="4267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00899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899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99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99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899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latin typeface="Century Gothic" panose="020F0302020204030204"/>
              </a:rPr>
              <a:t>Related to active Cancer or Cancer treatment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899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Warwick &amp;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899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Coventry based clinics (Mon – Fri)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899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899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During pandemic remote </a:t>
            </a:r>
            <a:r>
              <a:rPr lang="en-US" sz="2400" noProof="0" dirty="0">
                <a:latin typeface="Century Gothic" panose="020F0302020204030204"/>
              </a:rPr>
              <a:t>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899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ssessment  - Telephone/video/face to face - if essential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899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Online referral form or nhs.net email</a:t>
            </a:r>
            <a:b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899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99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hlinkClick r:id="rId3"/>
              </a:rPr>
              <a:t>swg-tr.lymphoedema.myton@nhs.net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899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400" b="1" dirty="0">
              <a:latin typeface="Century Gothic" panose="020F03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b="1" dirty="0">
                <a:solidFill>
                  <a:srgbClr val="AC162C"/>
                </a:solidFill>
              </a:rPr>
              <a:t>Call our </a:t>
            </a:r>
            <a:r>
              <a:rPr lang="en-GB" sz="2400" b="1" dirty="0" err="1">
                <a:solidFill>
                  <a:srgbClr val="AC162C"/>
                </a:solidFill>
              </a:rPr>
              <a:t>Lymphoedema</a:t>
            </a:r>
            <a:r>
              <a:rPr lang="en-GB" sz="2400" b="1" dirty="0">
                <a:solidFill>
                  <a:srgbClr val="AC162C"/>
                </a:solidFill>
              </a:rPr>
              <a:t> nurses on 01926 838806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899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rgbClr val="00899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564" y="1223783"/>
            <a:ext cx="3788753" cy="252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9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073" y="212436"/>
            <a:ext cx="10146891" cy="692728"/>
          </a:xfrm>
        </p:spPr>
        <p:txBody>
          <a:bodyPr/>
          <a:lstStyle/>
          <a:p>
            <a:r>
              <a:rPr lang="en-GB" dirty="0"/>
              <a:t>Myton @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218" y="817777"/>
            <a:ext cx="6524179" cy="4705567"/>
          </a:xfrm>
        </p:spPr>
        <p:txBody>
          <a:bodyPr/>
          <a:lstStyle/>
          <a:p>
            <a:pPr lvl="0">
              <a:defRPr/>
            </a:pPr>
            <a:r>
              <a:rPr lang="en-US" sz="2400" b="1" dirty="0"/>
              <a:t>Rugby, Leamington and Warwick</a:t>
            </a:r>
            <a:endParaRPr lang="en-US" sz="2200" b="1" dirty="0"/>
          </a:p>
          <a:p>
            <a:pPr lvl="0">
              <a:defRPr/>
            </a:pPr>
            <a:r>
              <a:rPr lang="en-US" sz="2200" dirty="0"/>
              <a:t>Service: 7 days a week </a:t>
            </a:r>
          </a:p>
          <a:p>
            <a:pPr lvl="0">
              <a:defRPr/>
            </a:pPr>
            <a:r>
              <a:rPr lang="en-US" sz="2200" dirty="0"/>
              <a:t>HCA support for patients and loved ones</a:t>
            </a:r>
          </a:p>
          <a:p>
            <a:pPr lvl="0">
              <a:defRPr/>
            </a:pPr>
            <a:r>
              <a:rPr lang="en-US" sz="2200" dirty="0"/>
              <a:t>Currently </a:t>
            </a:r>
            <a:r>
              <a:rPr lang="en-US" sz="2200" dirty="0" err="1" smtClean="0"/>
              <a:t>trialling</a:t>
            </a:r>
            <a:r>
              <a:rPr lang="en-US" sz="2200" dirty="0" smtClean="0"/>
              <a:t> </a:t>
            </a:r>
            <a:r>
              <a:rPr lang="en-US" sz="2200" dirty="0"/>
              <a:t>a Clinical Nurse Practitioner role</a:t>
            </a:r>
          </a:p>
          <a:p>
            <a:pPr lvl="0">
              <a:defRPr/>
            </a:pPr>
            <a:r>
              <a:rPr lang="en-US" sz="2200" dirty="0"/>
              <a:t>Last 6 weeks and days of life </a:t>
            </a:r>
          </a:p>
          <a:p>
            <a:pPr lvl="0">
              <a:defRPr/>
            </a:pPr>
            <a:r>
              <a:rPr lang="en-US" sz="2200" dirty="0"/>
              <a:t>CHC fast tracking needs to be in place</a:t>
            </a:r>
          </a:p>
          <a:p>
            <a:pPr lvl="0">
              <a:defRPr/>
            </a:pPr>
            <a:r>
              <a:rPr lang="en-US" sz="2200" dirty="0"/>
              <a:t>Refer online </a:t>
            </a:r>
            <a:r>
              <a:rPr lang="en-US" sz="2200" b="1" dirty="0">
                <a:hlinkClick r:id="rId3"/>
              </a:rPr>
              <a:t>www.mytonhospice.org/refer</a:t>
            </a:r>
            <a:r>
              <a:rPr lang="en-US" sz="2200" b="1" dirty="0"/>
              <a:t> </a:t>
            </a:r>
          </a:p>
          <a:p>
            <a:pPr lvl="0">
              <a:defRPr/>
            </a:pPr>
            <a:r>
              <a:rPr lang="en-US" sz="2200" b="1" dirty="0">
                <a:solidFill>
                  <a:srgbClr val="AC162C"/>
                </a:solidFill>
              </a:rPr>
              <a:t>Call our Myton at Home nurses on </a:t>
            </a:r>
          </a:p>
          <a:p>
            <a:pPr marL="0" lvl="0" indent="0">
              <a:buNone/>
              <a:defRPr/>
            </a:pPr>
            <a:r>
              <a:rPr lang="en-US" sz="2200" b="1" dirty="0">
                <a:solidFill>
                  <a:srgbClr val="AC162C"/>
                </a:solidFill>
              </a:rPr>
              <a:t>   Rugby: 01788 551516</a:t>
            </a:r>
          </a:p>
          <a:p>
            <a:pPr marL="0" lvl="0" indent="0">
              <a:buNone/>
              <a:defRPr/>
            </a:pPr>
            <a:r>
              <a:rPr lang="en-US" sz="2400" dirty="0">
                <a:solidFill>
                  <a:srgbClr val="AC162C"/>
                </a:solidFill>
              </a:rPr>
              <a:t>   </a:t>
            </a:r>
            <a:r>
              <a:rPr lang="en-US" sz="2200" b="1" dirty="0">
                <a:solidFill>
                  <a:srgbClr val="AC162C"/>
                </a:solidFill>
              </a:rPr>
              <a:t>Warwick: 01926 838814</a:t>
            </a:r>
            <a:endParaRPr lang="en-US" sz="2200" b="1" dirty="0">
              <a:solidFill>
                <a:schemeClr val="accent6"/>
              </a:solidFill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9397" y="905164"/>
            <a:ext cx="423887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3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6" y="31917"/>
            <a:ext cx="10753200" cy="388145"/>
          </a:xfrm>
        </p:spPr>
        <p:txBody>
          <a:bodyPr/>
          <a:lstStyle/>
          <a:p>
            <a:r>
              <a:rPr lang="en-US" sz="3600" dirty="0">
                <a:latin typeface="Century Gothic" panose="020B0502020202020204" pitchFamily="34" charset="0"/>
              </a:rPr>
              <a:t>Useful Resources</a:t>
            </a:r>
            <a:r>
              <a:rPr lang="en-US" dirty="0" smtClean="0">
                <a:latin typeface="Century Gothic" panose="020B0502020202020204" pitchFamily="34" charset="0"/>
              </a:rPr>
              <a:t>: </a:t>
            </a:r>
            <a:r>
              <a:rPr lang="en-US" sz="3200" b="0" dirty="0" smtClean="0">
                <a:latin typeface="Century Gothic" panose="020B0502020202020204" pitchFamily="34" charset="0"/>
              </a:rPr>
              <a:t>www.mytonhospice.org</a:t>
            </a:r>
            <a:endParaRPr lang="en-GB" sz="3200" b="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9" y="846393"/>
            <a:ext cx="5158296" cy="2053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975" y="769983"/>
            <a:ext cx="5598500" cy="2083587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93" y="3269068"/>
            <a:ext cx="5244127" cy="23511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887" y="2899736"/>
            <a:ext cx="4067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hlinkClick r:id="rId6"/>
              </a:rPr>
              <a:t>www.mytonhospice.org/virtualtour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225909" y="429098"/>
            <a:ext cx="368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hlinkClick r:id="rId7"/>
              </a:rPr>
              <a:t>www.mytonhospice.org/videos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4887" y="446818"/>
            <a:ext cx="56893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8"/>
              </a:rPr>
              <a:t>www.mytonhospice.org/healthcare-professionals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297975" y="2935300"/>
            <a:ext cx="56893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8"/>
              </a:rPr>
              <a:t>www.mytonhospice.org/healthcare-professionals</a:t>
            </a:r>
            <a:endParaRPr lang="en-GB" dirty="0" smtClean="0"/>
          </a:p>
          <a:p>
            <a:r>
              <a:rPr lang="en-GB" dirty="0" smtClean="0"/>
              <a:t>/</a:t>
            </a:r>
            <a:endParaRPr lang="en-GB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046230"/>
              </p:ext>
            </p:extLst>
          </p:nvPr>
        </p:nvGraphicFramePr>
        <p:xfrm>
          <a:off x="6297975" y="3269068"/>
          <a:ext cx="5598500" cy="2351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DF" r:id="rId9" imgW="0" imgH="360" progId="FoxitReader.Document">
                  <p:embed/>
                </p:oleObj>
              </mc:Choice>
              <mc:Fallback>
                <p:oleObj name="PDF" r:id="rId9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97975" y="3269068"/>
                        <a:ext cx="5598500" cy="2351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497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800" y="-293349"/>
            <a:ext cx="10753200" cy="1260000"/>
          </a:xfrm>
        </p:spPr>
        <p:txBody>
          <a:bodyPr/>
          <a:lstStyle/>
          <a:p>
            <a:r>
              <a:rPr lang="en-GB" dirty="0"/>
              <a:t>Take Away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491" y="709879"/>
            <a:ext cx="10806982" cy="4907676"/>
          </a:xfrm>
        </p:spPr>
        <p:txBody>
          <a:bodyPr/>
          <a:lstStyle/>
          <a:p>
            <a:r>
              <a:rPr lang="en-GB" sz="2800" b="1" dirty="0"/>
              <a:t>Early intervention and support for patients and loved ones is key – please refer</a:t>
            </a:r>
          </a:p>
          <a:p>
            <a:r>
              <a:rPr lang="en-GB" sz="2800" b="1" dirty="0"/>
              <a:t>Phone us – to discuss </a:t>
            </a:r>
            <a:r>
              <a:rPr lang="en-GB" sz="2800" b="1" i="1" u="sng" dirty="0"/>
              <a:t>any</a:t>
            </a:r>
            <a:r>
              <a:rPr lang="en-GB" sz="2800" b="1" i="1" dirty="0"/>
              <a:t> </a:t>
            </a:r>
            <a:r>
              <a:rPr lang="en-GB" sz="2800" b="1" dirty="0"/>
              <a:t>patients that you feel would benefit from our services</a:t>
            </a:r>
          </a:p>
          <a:p>
            <a:r>
              <a:rPr lang="en-GB" sz="2800" b="1" dirty="0"/>
              <a:t>We will never ‘</a:t>
            </a:r>
            <a:r>
              <a:rPr lang="en-GB" sz="2800" b="1" i="1" dirty="0"/>
              <a:t>discharge</a:t>
            </a:r>
            <a:r>
              <a:rPr lang="en-GB" sz="2800" b="1" dirty="0"/>
              <a:t>’ a patient</a:t>
            </a:r>
          </a:p>
          <a:p>
            <a:r>
              <a:rPr lang="en-GB" sz="2800" b="1" dirty="0"/>
              <a:t>Contact </a:t>
            </a:r>
            <a:r>
              <a:rPr lang="en-GB" sz="2800" b="1" dirty="0">
                <a:hlinkClick r:id="rId3"/>
              </a:rPr>
              <a:t>olivia.bowskill@mytonhospice.org</a:t>
            </a:r>
            <a:r>
              <a:rPr lang="en-GB" sz="2800" b="1" dirty="0"/>
              <a:t> if there are opportunities for us to work with you and your team </a:t>
            </a:r>
          </a:p>
          <a:p>
            <a:r>
              <a:rPr lang="en-GB" sz="2800" b="1" dirty="0">
                <a:solidFill>
                  <a:srgbClr val="AC162C"/>
                </a:solidFill>
              </a:rPr>
              <a:t>Online Referral and Telephone Referral 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rgbClr val="AC162C"/>
                </a:solidFill>
              </a:rPr>
              <a:t>   01926 </a:t>
            </a:r>
            <a:r>
              <a:rPr lang="en-GB" sz="2800" b="1" dirty="0">
                <a:solidFill>
                  <a:srgbClr val="AC162C"/>
                </a:solidFill>
              </a:rPr>
              <a:t>838889 </a:t>
            </a:r>
          </a:p>
          <a:p>
            <a:pPr marL="0" indent="0">
              <a:buNone/>
            </a:pPr>
            <a:r>
              <a:rPr lang="en-GB" sz="2800" b="1" dirty="0">
                <a:solidFill>
                  <a:srgbClr val="AC162C"/>
                </a:solidFill>
                <a:hlinkClick r:id="rId4"/>
              </a:rPr>
              <a:t>www.mytonhospice.org/refer</a:t>
            </a:r>
            <a:r>
              <a:rPr lang="en-GB" sz="2800" b="1" dirty="0">
                <a:solidFill>
                  <a:srgbClr val="AC162C"/>
                </a:solidFill>
              </a:rPr>
              <a:t> </a:t>
            </a:r>
          </a:p>
          <a:p>
            <a:pPr marL="0" indent="0">
              <a:buNone/>
            </a:pPr>
            <a:endParaRPr lang="en-GB" sz="3200" b="1" dirty="0">
              <a:solidFill>
                <a:srgbClr val="AC162C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753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85799"/>
            <a:ext cx="10753200" cy="4862945"/>
          </a:xfrm>
        </p:spPr>
        <p:txBody>
          <a:bodyPr/>
          <a:lstStyle/>
          <a:p>
            <a:pPr algn="ctr"/>
            <a:r>
              <a:rPr lang="en-GB" sz="16600" dirty="0"/>
              <a:t>Thank </a:t>
            </a:r>
            <a:br>
              <a:rPr lang="en-GB" sz="16600" dirty="0"/>
            </a:br>
            <a:r>
              <a:rPr lang="en-GB" sz="16600" dirty="0"/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201068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393599"/>
            <a:ext cx="10753200" cy="3808236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GB" sz="4000" dirty="0"/>
              <a:t>Inpatient Services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dirty="0"/>
              <a:t>Outpatient Services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dirty="0"/>
              <a:t>Myton Online Resources 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dirty="0"/>
              <a:t>Time for Q&amp;A</a:t>
            </a:r>
          </a:p>
        </p:txBody>
      </p:sp>
    </p:spTree>
    <p:extLst>
      <p:ext uri="{BB962C8B-B14F-4D97-AF65-F5344CB8AC3E}">
        <p14:creationId xmlns:p14="http://schemas.microsoft.com/office/powerpoint/2010/main" val="30726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1455" y="138108"/>
            <a:ext cx="10753200" cy="4932655"/>
          </a:xfrm>
        </p:spPr>
        <p:txBody>
          <a:bodyPr/>
          <a:lstStyle/>
          <a:p>
            <a:r>
              <a:rPr lang="en-GB" sz="6600" dirty="0"/>
              <a:t/>
            </a:r>
            <a:br>
              <a:rPr lang="en-GB" sz="6600" dirty="0"/>
            </a:br>
            <a:r>
              <a:rPr lang="en-GB" sz="7200" dirty="0"/>
              <a:t>Inpatient </a:t>
            </a:r>
            <a:br>
              <a:rPr lang="en-GB" sz="7200" dirty="0"/>
            </a:br>
            <a:r>
              <a:rPr lang="en-GB" sz="7200" dirty="0"/>
              <a:t>Services </a:t>
            </a:r>
          </a:p>
        </p:txBody>
      </p:sp>
    </p:spTree>
    <p:extLst>
      <p:ext uri="{BB962C8B-B14F-4D97-AF65-F5344CB8AC3E}">
        <p14:creationId xmlns:p14="http://schemas.microsoft.com/office/powerpoint/2010/main" val="178230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8976" y="916719"/>
            <a:ext cx="11066155" cy="4706841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Both inpatient units open: 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b="1" dirty="0"/>
              <a:t>12 beds in Coventry</a:t>
            </a:r>
          </a:p>
          <a:p>
            <a:pPr marL="0" indent="0">
              <a:buNone/>
            </a:pPr>
            <a:r>
              <a:rPr lang="en-GB" b="1" dirty="0"/>
              <a:t>	12 beds in Warwick</a:t>
            </a:r>
            <a:r>
              <a:rPr lang="en-GB" dirty="0"/>
              <a:t>	</a:t>
            </a:r>
          </a:p>
          <a:p>
            <a:r>
              <a:rPr lang="en-GB" dirty="0"/>
              <a:t>Referral Reasons: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b="1" dirty="0"/>
              <a:t>Symptom Control </a:t>
            </a:r>
            <a:r>
              <a:rPr lang="en-GB" dirty="0"/>
              <a:t>– </a:t>
            </a:r>
            <a:r>
              <a:rPr lang="en-GB" dirty="0" smtClean="0"/>
              <a:t>physical, spiritual and </a:t>
            </a:r>
            <a:r>
              <a:rPr lang="en-GB" dirty="0"/>
              <a:t>psychological needs</a:t>
            </a:r>
          </a:p>
          <a:p>
            <a:pPr marL="0" indent="0">
              <a:buNone/>
            </a:pPr>
            <a:r>
              <a:rPr lang="en-GB" b="1" dirty="0"/>
              <a:t>	Terminal Care </a:t>
            </a:r>
            <a:r>
              <a:rPr lang="en-GB" dirty="0"/>
              <a:t>– days to weeks</a:t>
            </a:r>
          </a:p>
          <a:p>
            <a:pPr marL="0" indent="0">
              <a:buNone/>
            </a:pPr>
            <a:endParaRPr lang="en-GB" dirty="0">
              <a:solidFill>
                <a:srgbClr val="AC162C"/>
              </a:solidFill>
            </a:endParaRPr>
          </a:p>
          <a:p>
            <a:endParaRPr lang="en-GB" dirty="0"/>
          </a:p>
          <a:p>
            <a:pPr lvl="2"/>
            <a:endParaRPr lang="en-GB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6724" y="415519"/>
            <a:ext cx="2918407" cy="252842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E55A319-C32F-4937-A818-317AA64D0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09" y="205033"/>
            <a:ext cx="10753200" cy="889765"/>
          </a:xfrm>
        </p:spPr>
        <p:txBody>
          <a:bodyPr/>
          <a:lstStyle/>
          <a:p>
            <a:r>
              <a:rPr lang="en-GB" sz="4800" dirty="0"/>
              <a:t>Inpatients          </a:t>
            </a:r>
          </a:p>
        </p:txBody>
      </p:sp>
    </p:spTree>
    <p:extLst>
      <p:ext uri="{BB962C8B-B14F-4D97-AF65-F5344CB8AC3E}">
        <p14:creationId xmlns:p14="http://schemas.microsoft.com/office/powerpoint/2010/main" val="296086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5A319-C32F-4937-A818-317AA64D0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09" y="205033"/>
            <a:ext cx="10753200" cy="889765"/>
          </a:xfrm>
        </p:spPr>
        <p:txBody>
          <a:bodyPr/>
          <a:lstStyle/>
          <a:p>
            <a:r>
              <a:rPr lang="en-GB" sz="4800" dirty="0"/>
              <a:t>Inpatient referrals 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949D5-005C-4889-ADA5-5927BEE42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00" y="1435149"/>
            <a:ext cx="11370400" cy="4203505"/>
          </a:xfrm>
        </p:spPr>
        <p:txBody>
          <a:bodyPr/>
          <a:lstStyle/>
          <a:p>
            <a:r>
              <a:rPr lang="en-GB" dirty="0"/>
              <a:t>Hospital referrals require a pre-admission COVID-19  test </a:t>
            </a:r>
            <a:br>
              <a:rPr lang="en-GB" dirty="0"/>
            </a:br>
            <a:r>
              <a:rPr lang="en-GB" dirty="0"/>
              <a:t>prior to transfer</a:t>
            </a:r>
          </a:p>
          <a:p>
            <a:r>
              <a:rPr lang="en-GB" dirty="0"/>
              <a:t>Community referrals do not require a pre-admission COVID-19 test – we will do this during our clerking</a:t>
            </a:r>
          </a:p>
          <a:p>
            <a:r>
              <a:rPr lang="en-GB" i="1" dirty="0">
                <a:solidFill>
                  <a:srgbClr val="AC162C"/>
                </a:solidFill>
              </a:rPr>
              <a:t>Patients with symptoms of COVID-19 or a positive test will only be offered a bed at Coventry Myton Hospice</a:t>
            </a:r>
          </a:p>
          <a:p>
            <a:r>
              <a:rPr lang="en-US" dirty="0" smtClean="0"/>
              <a:t>At the current time we are unable to accept patients requiring Aerosol </a:t>
            </a:r>
            <a:r>
              <a:rPr lang="en-US" dirty="0"/>
              <a:t>Generating </a:t>
            </a:r>
            <a:r>
              <a:rPr lang="en-US" dirty="0" smtClean="0"/>
              <a:t>Procedures (AGPs) into either Inpatient Unit (IPU)</a:t>
            </a:r>
          </a:p>
          <a:p>
            <a:endParaRPr lang="en-GB" i="1" dirty="0">
              <a:solidFill>
                <a:srgbClr val="AC162C"/>
              </a:solidFill>
            </a:endParaRPr>
          </a:p>
          <a:p>
            <a:endParaRPr lang="en-GB" i="1" dirty="0">
              <a:solidFill>
                <a:srgbClr val="AC162C"/>
              </a:solidFill>
            </a:endParaRPr>
          </a:p>
        </p:txBody>
      </p:sp>
      <p:pic>
        <p:nvPicPr>
          <p:cNvPr id="5" name="Picture Placeholder 8">
            <a:extLst>
              <a:ext uri="{FF2B5EF4-FFF2-40B4-BE49-F238E27FC236}">
                <a16:creationId xmlns:a16="http://schemas.microsoft.com/office/drawing/2014/main" id="{2AE99932-6A6E-401B-AA7E-6D7225B797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2" r="5732" b="7875"/>
          <a:stretch/>
        </p:blipFill>
        <p:spPr>
          <a:xfrm>
            <a:off x="9873672" y="137394"/>
            <a:ext cx="2169891" cy="122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5928" y="174275"/>
            <a:ext cx="10753200" cy="699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AC162C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AC162C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Inpatient referrals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1041" y="722893"/>
            <a:ext cx="7265392" cy="4267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00899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899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99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99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899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8996"/>
                </a:solidFill>
                <a:effectLst/>
                <a:uLnTx/>
                <a:uFillTx/>
                <a:latin typeface="Century Gothic" panose="020F0302020204030204"/>
              </a:rPr>
              <a:t>Referrals Team cover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8996"/>
                </a:solidFill>
                <a:effectLst/>
                <a:uLnTx/>
                <a:uFillTx/>
                <a:latin typeface="Century Gothic" panose="020F0302020204030204"/>
              </a:rPr>
              <a:t>                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8996"/>
                </a:solidFill>
                <a:effectLst/>
                <a:uLnTx/>
                <a:uFillTx/>
                <a:latin typeface="Century Gothic" panose="020F0302020204030204"/>
              </a:rPr>
              <a:t>Mon to </a:t>
            </a:r>
            <a:r>
              <a:rPr lang="en-US" sz="3200" dirty="0" smtClean="0">
                <a:latin typeface="Century Gothic" panose="020F0302020204030204"/>
              </a:rPr>
              <a:t>Thurs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8996"/>
                </a:solidFill>
                <a:effectLst/>
                <a:uLnTx/>
                <a:uFillTx/>
                <a:latin typeface="Century Gothic" panose="020F0302020204030204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8996"/>
                </a:solidFill>
                <a:effectLst/>
                <a:uLnTx/>
                <a:uFillTx/>
                <a:latin typeface="Century Gothic" panose="020F0302020204030204"/>
              </a:rPr>
              <a:t>8am –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8996"/>
                </a:solidFill>
                <a:effectLst/>
                <a:uLnTx/>
                <a:uFillTx/>
                <a:latin typeface="Century Gothic" panose="020F0302020204030204"/>
              </a:rPr>
              <a:t>6pm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200" noProof="0" dirty="0" smtClean="0">
                <a:latin typeface="Century Gothic" panose="020F0302020204030204"/>
              </a:rPr>
              <a:t>  Friday 8am – 5pm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8996"/>
              </a:solidFill>
              <a:effectLst/>
              <a:uLnTx/>
              <a:uFillTx/>
              <a:latin typeface="Century Gothic" panose="020F03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200" dirty="0">
                <a:latin typeface="Century Gothic" panose="020F0302020204030204"/>
              </a:rPr>
              <a:t>  (</a:t>
            </a:r>
            <a:r>
              <a:rPr lang="en-US" sz="2800" dirty="0">
                <a:latin typeface="Century Gothic" panose="020F0302020204030204"/>
              </a:rPr>
              <a:t>excluding bank holidays</a:t>
            </a:r>
            <a:r>
              <a:rPr lang="en-US" sz="3200" dirty="0">
                <a:latin typeface="Century Gothic" panose="020F0302020204030204"/>
              </a:rPr>
              <a:t>)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8996"/>
              </a:solidFill>
              <a:effectLst/>
              <a:uLnTx/>
              <a:uFillTx/>
              <a:latin typeface="Century Gothic" panose="020F03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8996"/>
                </a:solidFill>
                <a:effectLst/>
                <a:uLnTx/>
                <a:uFillTx/>
                <a:latin typeface="Century Gothic" panose="020F0302020204030204"/>
              </a:rPr>
              <a:t>Out of Hours via IPU nurse in charge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8996"/>
                </a:solidFill>
                <a:effectLst/>
                <a:uLnTx/>
                <a:uFillTx/>
                <a:latin typeface="Century Gothic" panose="020F0302020204030204"/>
              </a:rPr>
              <a:t>Online referral form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8996"/>
                </a:solidFill>
                <a:effectLst/>
                <a:uLnTx/>
                <a:uFillTx/>
                <a:latin typeface="Century Gothic" panose="020F0302020204030204"/>
              </a:rPr>
              <a:t>Call us - especially if urgent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899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899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5928" y="4908600"/>
            <a:ext cx="7181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AC162C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01926 838889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5637" y="1038185"/>
            <a:ext cx="5140037" cy="3200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85636" y="4193578"/>
            <a:ext cx="5140037" cy="369332"/>
          </a:xfrm>
          <a:prstGeom prst="rect">
            <a:avLst/>
          </a:prstGeom>
          <a:solidFill>
            <a:srgbClr val="AC162C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Referrals and Discharge Team </a:t>
            </a:r>
          </a:p>
        </p:txBody>
      </p:sp>
    </p:spTree>
    <p:extLst>
      <p:ext uri="{BB962C8B-B14F-4D97-AF65-F5344CB8AC3E}">
        <p14:creationId xmlns:p14="http://schemas.microsoft.com/office/powerpoint/2010/main" val="138072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2143" y="136562"/>
            <a:ext cx="10753200" cy="699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AC162C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AC162C"/>
              </a:solidFill>
              <a:effectLst/>
              <a:uLnTx/>
              <a:uFillTx/>
              <a:latin typeface="Century Gothic" panose="020F0302020204030204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3520" y="972319"/>
            <a:ext cx="11010446" cy="4267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00899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899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99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99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899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sz="3200" b="1" dirty="0">
              <a:latin typeface="Century Gothic" panose="020F0302020204030204"/>
            </a:endParaRPr>
          </a:p>
          <a:p>
            <a:pPr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899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F17A723-3AEE-488D-AA4C-22897C4F0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60" y="204504"/>
            <a:ext cx="12029640" cy="699873"/>
          </a:xfrm>
        </p:spPr>
        <p:txBody>
          <a:bodyPr/>
          <a:lstStyle/>
          <a:p>
            <a:r>
              <a:rPr lang="en-GB" sz="4000" dirty="0"/>
              <a:t>Visiting on our Inpatient Units </a:t>
            </a:r>
            <a:r>
              <a:rPr lang="en-GB" sz="2400" b="0" dirty="0" smtClean="0"/>
              <a:t>(since the 26</a:t>
            </a:r>
            <a:r>
              <a:rPr lang="en-GB" sz="2400" b="0" baseline="30000" dirty="0" smtClean="0"/>
              <a:t>th</a:t>
            </a:r>
            <a:r>
              <a:rPr lang="en-GB" sz="2400" b="0" dirty="0" smtClean="0"/>
              <a:t> of May </a:t>
            </a:r>
            <a:r>
              <a:rPr lang="en-GB" sz="2400" b="0" dirty="0"/>
              <a:t>2021)</a:t>
            </a:r>
            <a:endParaRPr lang="en-GB" sz="2400" b="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D978F-EF96-49E8-A95A-EA3949252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0" y="977479"/>
            <a:ext cx="12029640" cy="4811308"/>
          </a:xfrm>
        </p:spPr>
        <p:txBody>
          <a:bodyPr/>
          <a:lstStyle/>
          <a:p>
            <a:r>
              <a:rPr lang="en-GB" sz="2400" dirty="0"/>
              <a:t>A maximum of </a:t>
            </a:r>
            <a:r>
              <a:rPr lang="en-GB" sz="2400" b="1" dirty="0"/>
              <a:t>six nominated visitors </a:t>
            </a:r>
            <a:r>
              <a:rPr lang="en-GB" sz="2400" dirty="0"/>
              <a:t>per patient stay</a:t>
            </a:r>
          </a:p>
          <a:p>
            <a:r>
              <a:rPr lang="en-GB" sz="2400" dirty="0"/>
              <a:t>Only 2 visitors are able to visit at any one time</a:t>
            </a:r>
          </a:p>
          <a:p>
            <a:r>
              <a:rPr lang="en-GB" sz="2400" dirty="0"/>
              <a:t>All visitors are required to undertake home LFT’s</a:t>
            </a:r>
          </a:p>
          <a:p>
            <a:r>
              <a:rPr lang="en-GB" sz="2400" dirty="0"/>
              <a:t>All visitors must follow strict guidance in relation to wearing PPE, handwashing and socially distancing</a:t>
            </a:r>
          </a:p>
          <a:p>
            <a:r>
              <a:rPr lang="en-US" sz="2400" dirty="0"/>
              <a:t>If a nominated visitor becomes </a:t>
            </a:r>
            <a:r>
              <a:rPr lang="en-US" sz="2400" b="1" dirty="0"/>
              <a:t>symptomatic or confirmed with COVID-19</a:t>
            </a:r>
            <a:r>
              <a:rPr lang="en-US" sz="2400" dirty="0"/>
              <a:t> </a:t>
            </a:r>
            <a:br>
              <a:rPr lang="en-US" sz="2400" dirty="0"/>
            </a:br>
            <a:r>
              <a:rPr lang="en-US" sz="2400" dirty="0"/>
              <a:t>they will </a:t>
            </a:r>
            <a:r>
              <a:rPr lang="en-US" sz="2400" b="1" dirty="0" smtClean="0"/>
              <a:t>no</a:t>
            </a:r>
            <a:r>
              <a:rPr lang="en-US" sz="2400" dirty="0"/>
              <a:t> </a:t>
            </a:r>
            <a:r>
              <a:rPr lang="en-US" sz="2400" b="1" dirty="0"/>
              <a:t>longer</a:t>
            </a:r>
            <a:r>
              <a:rPr lang="en-US" sz="2400" dirty="0"/>
              <a:t> be able to </a:t>
            </a:r>
            <a:r>
              <a:rPr lang="en-US" sz="2400" dirty="0" smtClean="0"/>
              <a:t>visit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GB" sz="2400" u="sng" dirty="0">
                <a:solidFill>
                  <a:srgbClr val="AC162C"/>
                </a:solidFill>
              </a:rPr>
              <a:t>For patients who are rapidly deteriorating or in the last hours/days of life:</a:t>
            </a:r>
            <a:r>
              <a:rPr lang="en-GB" sz="2400" dirty="0">
                <a:solidFill>
                  <a:srgbClr val="AC162C"/>
                </a:solidFill>
              </a:rPr>
              <a:t> </a:t>
            </a:r>
          </a:p>
          <a:p>
            <a:r>
              <a:rPr lang="en-GB" sz="2400" dirty="0" smtClean="0"/>
              <a:t>The ward manager and/or senior nurse, will use their discretion to support the patients loved ones with their visiting needs.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4524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1455" y="138108"/>
            <a:ext cx="10753200" cy="4932655"/>
          </a:xfrm>
        </p:spPr>
        <p:txBody>
          <a:bodyPr/>
          <a:lstStyle/>
          <a:p>
            <a:r>
              <a:rPr lang="en-GB" sz="6600" dirty="0"/>
              <a:t/>
            </a:r>
            <a:br>
              <a:rPr lang="en-GB" sz="6600" dirty="0"/>
            </a:br>
            <a:r>
              <a:rPr lang="en-GB" sz="7200" dirty="0"/>
              <a:t>Outpatient </a:t>
            </a:r>
            <a:br>
              <a:rPr lang="en-GB" sz="7200" dirty="0"/>
            </a:br>
            <a:r>
              <a:rPr lang="en-GB" sz="7200" dirty="0"/>
              <a:t>Services </a:t>
            </a:r>
          </a:p>
        </p:txBody>
      </p:sp>
    </p:spTree>
    <p:extLst>
      <p:ext uri="{BB962C8B-B14F-4D97-AF65-F5344CB8AC3E}">
        <p14:creationId xmlns:p14="http://schemas.microsoft.com/office/powerpoint/2010/main" val="79635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82" y="80012"/>
            <a:ext cx="10576072" cy="1360861"/>
          </a:xfrm>
        </p:spPr>
        <p:txBody>
          <a:bodyPr/>
          <a:lstStyle/>
          <a:p>
            <a:r>
              <a:rPr lang="en-US" sz="4000" dirty="0"/>
              <a:t>Patient and </a:t>
            </a:r>
            <a:r>
              <a:rPr lang="en-US" sz="4000" dirty="0" err="1"/>
              <a:t>Carer</a:t>
            </a:r>
            <a:r>
              <a:rPr lang="en-US" sz="4000" dirty="0"/>
              <a:t> Wellbeing Services</a:t>
            </a:r>
            <a:r>
              <a:rPr lang="en-US" sz="4800" dirty="0"/>
              <a:t/>
            </a:r>
            <a:br>
              <a:rPr lang="en-US" sz="4800" dirty="0"/>
            </a:b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4121"/>
            <a:ext cx="12108873" cy="5177727"/>
          </a:xfrm>
        </p:spPr>
        <p:txBody>
          <a:bodyPr/>
          <a:lstStyle/>
          <a:p>
            <a:pPr marL="457200" lvl="1" indent="0">
              <a:spcBef>
                <a:spcPts val="1000"/>
              </a:spcBef>
              <a:buNone/>
              <a:defRPr/>
            </a:pPr>
            <a:endParaRPr lang="en-GB" sz="2400" dirty="0"/>
          </a:p>
          <a:p>
            <a:pPr lvl="1">
              <a:spcBef>
                <a:spcPts val="1000"/>
              </a:spcBef>
              <a:defRPr/>
            </a:pPr>
            <a:r>
              <a:rPr lang="en-GB" sz="2400" dirty="0"/>
              <a:t>Supporting adults to improve wellbeing and quality of life </a:t>
            </a:r>
            <a:r>
              <a:rPr lang="en-GB" sz="2400" i="1" u="sng" dirty="0"/>
              <a:t>whatever</a:t>
            </a:r>
            <a:r>
              <a:rPr lang="en-GB" sz="2400" i="1" dirty="0"/>
              <a:t> stages </a:t>
            </a:r>
            <a:r>
              <a:rPr lang="en-GB" sz="2400" dirty="0"/>
              <a:t>of their Palliative Care diagnosis.</a:t>
            </a:r>
          </a:p>
          <a:p>
            <a:pPr lvl="1">
              <a:spcBef>
                <a:spcPts val="1000"/>
              </a:spcBef>
              <a:defRPr/>
            </a:pPr>
            <a:r>
              <a:rPr lang="en-US" sz="2400" dirty="0"/>
              <a:t>Provide a range of activities to suit individual needs and abilities – which include face to face and virtual events.</a:t>
            </a:r>
            <a:endParaRPr lang="en-GB" sz="2400" dirty="0"/>
          </a:p>
          <a:p>
            <a:pPr lvl="1">
              <a:spcBef>
                <a:spcPts val="1000"/>
              </a:spcBef>
              <a:defRPr/>
            </a:pPr>
            <a:r>
              <a:rPr lang="en-GB" sz="2400" b="1" u="sng" dirty="0"/>
              <a:t>MDT Support:</a:t>
            </a:r>
            <a:r>
              <a:rPr lang="en-GB" sz="2400" u="sng" dirty="0"/>
              <a:t>  </a:t>
            </a:r>
          </a:p>
          <a:p>
            <a:pPr marL="0" indent="0">
              <a:buNone/>
              <a:defRPr/>
            </a:pPr>
            <a:r>
              <a:rPr lang="en-GB" sz="2400" dirty="0"/>
              <a:t>	</a:t>
            </a:r>
            <a:r>
              <a:rPr lang="en-GB" sz="2400" dirty="0" smtClean="0"/>
              <a:t>Promote </a:t>
            </a:r>
            <a:r>
              <a:rPr lang="en-GB" sz="2400" dirty="0"/>
              <a:t>self management of their condition</a:t>
            </a:r>
            <a:endParaRPr lang="en-GB" sz="2400" u="sng" dirty="0"/>
          </a:p>
          <a:p>
            <a:pPr marL="457200" lvl="1" indent="0">
              <a:spcBef>
                <a:spcPts val="1000"/>
              </a:spcBef>
              <a:buNone/>
              <a:defRPr/>
            </a:pPr>
            <a:r>
              <a:rPr lang="en-GB" sz="2400" dirty="0"/>
              <a:t>	</a:t>
            </a:r>
            <a:r>
              <a:rPr lang="en-GB" sz="2400" dirty="0" smtClean="0"/>
              <a:t>Themed </a:t>
            </a:r>
            <a:r>
              <a:rPr lang="en-GB" sz="2400" dirty="0"/>
              <a:t>social engagement activities</a:t>
            </a:r>
          </a:p>
          <a:p>
            <a:pPr marL="914400" lvl="2" indent="0">
              <a:spcBef>
                <a:spcPts val="1000"/>
              </a:spcBef>
              <a:buNone/>
              <a:defRPr/>
            </a:pPr>
            <a:r>
              <a:rPr lang="en-GB" sz="2400" dirty="0" smtClean="0"/>
              <a:t>Provide </a:t>
            </a:r>
            <a:r>
              <a:rPr lang="en-GB" sz="2400" dirty="0"/>
              <a:t>education </a:t>
            </a:r>
            <a:r>
              <a:rPr lang="en-GB" sz="2400" dirty="0" smtClean="0"/>
              <a:t>and information sessions</a:t>
            </a:r>
            <a:endParaRPr lang="en-GB" sz="2400" dirty="0"/>
          </a:p>
          <a:p>
            <a:pPr marL="914400" lvl="2" indent="0">
              <a:spcBef>
                <a:spcPts val="1000"/>
              </a:spcBef>
              <a:buNone/>
              <a:defRPr/>
            </a:pPr>
            <a:r>
              <a:rPr lang="en-GB" sz="2400" dirty="0" smtClean="0"/>
              <a:t>Advance Care Planning (ACP)</a:t>
            </a:r>
            <a:endParaRPr lang="en-GB" sz="2400" dirty="0"/>
          </a:p>
          <a:p>
            <a:pPr marL="914400" lvl="2" indent="0">
              <a:spcBef>
                <a:spcPts val="1000"/>
              </a:spcBef>
              <a:buNone/>
              <a:defRPr/>
            </a:pPr>
            <a:r>
              <a:rPr lang="en-GB" sz="2400" dirty="0"/>
              <a:t>Signposting </a:t>
            </a:r>
          </a:p>
          <a:p>
            <a:pPr marL="457200" lvl="1" indent="0">
              <a:spcBef>
                <a:spcPts val="1000"/>
              </a:spcBef>
              <a:buNone/>
              <a:defRPr/>
            </a:pPr>
            <a:endParaRPr lang="en-GB" sz="2400" dirty="0"/>
          </a:p>
          <a:p>
            <a:pPr marL="457200" lvl="1" indent="0">
              <a:spcBef>
                <a:spcPts val="1000"/>
              </a:spcBef>
              <a:buNone/>
              <a:defRPr/>
            </a:pPr>
            <a:endParaRPr lang="en-GB" sz="2400" dirty="0"/>
          </a:p>
          <a:p>
            <a:pPr lvl="1">
              <a:spcBef>
                <a:spcPts val="1000"/>
              </a:spcBef>
              <a:defRPr/>
            </a:pPr>
            <a:endParaRPr lang="en-GB" sz="2400" b="1" dirty="0"/>
          </a:p>
          <a:p>
            <a:pPr marL="457200" lvl="1" indent="0">
              <a:spcBef>
                <a:spcPts val="1000"/>
              </a:spcBef>
              <a:buNone/>
              <a:defRPr/>
            </a:pPr>
            <a:endParaRPr lang="en-GB" sz="2000" dirty="0">
              <a:solidFill>
                <a:srgbClr val="C00000"/>
              </a:solidFill>
            </a:endParaRPr>
          </a:p>
          <a:p>
            <a:pPr lvl="1">
              <a:spcBef>
                <a:spcPts val="1000"/>
              </a:spcBef>
              <a:defRPr/>
            </a:pPr>
            <a:endParaRPr lang="en-GB" sz="2000" dirty="0"/>
          </a:p>
          <a:p>
            <a:pPr lvl="1">
              <a:spcBef>
                <a:spcPts val="1000"/>
              </a:spcBef>
              <a:defRPr/>
            </a:pPr>
            <a:endParaRPr lang="en-GB" sz="2000" dirty="0"/>
          </a:p>
          <a:p>
            <a:pPr lvl="1">
              <a:spcBef>
                <a:spcPts val="1000"/>
              </a:spcBef>
              <a:defRPr/>
            </a:pPr>
            <a:endParaRPr lang="en-US" sz="1800" b="1" dirty="0">
              <a:solidFill>
                <a:srgbClr val="AC162C"/>
              </a:solidFill>
            </a:endParaRPr>
          </a:p>
          <a:p>
            <a:pPr lvl="1">
              <a:spcBef>
                <a:spcPts val="1000"/>
              </a:spcBef>
              <a:defRPr/>
            </a:pPr>
            <a:endParaRPr lang="en-US" sz="2400" b="1" dirty="0">
              <a:solidFill>
                <a:srgbClr val="AC162C"/>
              </a:solidFill>
            </a:endParaRPr>
          </a:p>
          <a:p>
            <a:pPr lvl="1">
              <a:spcBef>
                <a:spcPts val="1000"/>
              </a:spcBef>
              <a:defRPr/>
            </a:pPr>
            <a:endParaRPr lang="en-US" sz="2400" b="1" dirty="0">
              <a:solidFill>
                <a:srgbClr val="AC162C"/>
              </a:solidFill>
            </a:endParaRPr>
          </a:p>
          <a:p>
            <a:pPr lvl="1">
              <a:spcBef>
                <a:spcPts val="1000"/>
              </a:spcBef>
              <a:defRPr/>
            </a:pPr>
            <a:endParaRPr lang="en-US" sz="2800" b="1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63" y="2590801"/>
            <a:ext cx="3916219" cy="293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2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ton R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4_Myton R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5_Myton R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6_Myton R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yton Aqu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yton R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Myton R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Myton R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Myton Aqu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Myton Aqu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Myton R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Myton Aqu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F71A2C7D7AA84882334083233BB957" ma:contentTypeVersion="4" ma:contentTypeDescription="Create a new document." ma:contentTypeScope="" ma:versionID="c6e9164d030dd7a2b82f1319abfa8f7d">
  <xsd:schema xmlns:xsd="http://www.w3.org/2001/XMLSchema" xmlns:xs="http://www.w3.org/2001/XMLSchema" xmlns:p="http://schemas.microsoft.com/office/2006/metadata/properties" xmlns:ns2="726f35f3-082c-4b20-b03d-146e7b79279f" xmlns:ns3="ec36065c-89aa-4223-8bfb-4fc3caab69c0" targetNamespace="http://schemas.microsoft.com/office/2006/metadata/properties" ma:root="true" ma:fieldsID="da28067286cc2dfac0c86795e390d66b" ns2:_="" ns3:_="">
    <xsd:import namespace="726f35f3-082c-4b20-b03d-146e7b79279f"/>
    <xsd:import namespace="ec36065c-89aa-4223-8bfb-4fc3caab6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6f35f3-082c-4b20-b03d-146e7b7927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36065c-89aa-4223-8bfb-4fc3caab69c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ADEC08-00AA-4D30-B6F7-1B6D1B11AD3B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726f35f3-082c-4b20-b03d-146e7b79279f"/>
    <ds:schemaRef ds:uri="http://purl.org/dc/elements/1.1/"/>
    <ds:schemaRef ds:uri="http://schemas.microsoft.com/office/2006/metadata/properties"/>
    <ds:schemaRef ds:uri="ec36065c-89aa-4223-8bfb-4fc3caab69c0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F7CF457-AEBD-4F76-808A-B8D2EE3432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8A7A46-2E3D-4649-99FB-378991280B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6f35f3-082c-4b20-b03d-146e7b79279f"/>
    <ds:schemaRef ds:uri="ec36065c-89aa-4223-8bfb-4fc3caab69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22064</TotalTime>
  <Words>473</Words>
  <Application>Microsoft Office PowerPoint</Application>
  <PresentationFormat>Widescreen</PresentationFormat>
  <Paragraphs>154</Paragraphs>
  <Slides>17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Arial</vt:lpstr>
      <vt:lpstr>Calibri</vt:lpstr>
      <vt:lpstr>Century Gothic</vt:lpstr>
      <vt:lpstr>Myton Red</vt:lpstr>
      <vt:lpstr>Myton Aqua</vt:lpstr>
      <vt:lpstr>1_Myton Red</vt:lpstr>
      <vt:lpstr>7_Myton Red</vt:lpstr>
      <vt:lpstr>2_Myton Red</vt:lpstr>
      <vt:lpstr>1_Myton Aqua</vt:lpstr>
      <vt:lpstr>2_Myton Aqua</vt:lpstr>
      <vt:lpstr>3_Myton Red</vt:lpstr>
      <vt:lpstr>3_Myton Aqua</vt:lpstr>
      <vt:lpstr>4_Myton Red</vt:lpstr>
      <vt:lpstr>5_Myton Red</vt:lpstr>
      <vt:lpstr>6_Myton Red</vt:lpstr>
      <vt:lpstr>PDF</vt:lpstr>
      <vt:lpstr>Welcome  to our third virtual  Update for Referrers</vt:lpstr>
      <vt:lpstr>Overview </vt:lpstr>
      <vt:lpstr> Inpatient  Services </vt:lpstr>
      <vt:lpstr>Inpatients          </vt:lpstr>
      <vt:lpstr>Inpatient referrals </vt:lpstr>
      <vt:lpstr>PowerPoint Presentation</vt:lpstr>
      <vt:lpstr>Visiting on our Inpatient Units (since the 26th of May 2021)</vt:lpstr>
      <vt:lpstr> Outpatient  Services </vt:lpstr>
      <vt:lpstr>Patient and Carer Wellbeing Services </vt:lpstr>
      <vt:lpstr>Patient and Carer Wellbeing Services…contd.</vt:lpstr>
      <vt:lpstr>Example of Patient and Carer Wellbeing Online and Virtual Support</vt:lpstr>
      <vt:lpstr>PowerPoint Presentation</vt:lpstr>
      <vt:lpstr>PowerPoint Presentation</vt:lpstr>
      <vt:lpstr>Myton @ Home</vt:lpstr>
      <vt:lpstr>Useful Resources: www.mytonhospice.org</vt:lpstr>
      <vt:lpstr>Take Away Messages</vt:lpstr>
      <vt:lpstr>Thank  You</vt:lpstr>
    </vt:vector>
  </TitlesOfParts>
  <Company>The Myton Hospices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Sargant</dc:creator>
  <cp:lastModifiedBy>Sarah MacLaran</cp:lastModifiedBy>
  <cp:revision>1411</cp:revision>
  <cp:lastPrinted>2021-01-27T07:52:52Z</cp:lastPrinted>
  <dcterms:created xsi:type="dcterms:W3CDTF">2017-03-09T12:12:47Z</dcterms:created>
  <dcterms:modified xsi:type="dcterms:W3CDTF">2021-06-23T08:49:11Z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0x010100CFF71A2C7D7AA84882334083233BB957</vt:lpwstr>
  </property>
</Properties>
</file>