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74" r:id="rId6"/>
    <p:sldMasterId id="2147483682" r:id="rId7"/>
    <p:sldMasterId id="2147483690" r:id="rId8"/>
    <p:sldMasterId id="2147483698" r:id="rId9"/>
    <p:sldMasterId id="2147483705" r:id="rId10"/>
    <p:sldMasterId id="2147483712" r:id="rId11"/>
    <p:sldMasterId id="2147483720" r:id="rId12"/>
    <p:sldMasterId id="2147483728" r:id="rId13"/>
    <p:sldMasterId id="2147483736" r:id="rId14"/>
    <p:sldMasterId id="2147483744" r:id="rId15"/>
  </p:sldMasterIdLst>
  <p:notesMasterIdLst>
    <p:notesMasterId r:id="rId37"/>
  </p:notesMasterIdLst>
  <p:handoutMasterIdLst>
    <p:handoutMasterId r:id="rId38"/>
  </p:handoutMasterIdLst>
  <p:sldIdLst>
    <p:sldId id="1235" r:id="rId16"/>
    <p:sldId id="423" r:id="rId17"/>
    <p:sldId id="1251" r:id="rId18"/>
    <p:sldId id="1232" r:id="rId19"/>
    <p:sldId id="1263" r:id="rId20"/>
    <p:sldId id="1262" r:id="rId21"/>
    <p:sldId id="1246" r:id="rId22"/>
    <p:sldId id="1213" r:id="rId23"/>
    <p:sldId id="1265" r:id="rId24"/>
    <p:sldId id="1160" r:id="rId25"/>
    <p:sldId id="1264" r:id="rId26"/>
    <p:sldId id="1266" r:id="rId27"/>
    <p:sldId id="1259" r:id="rId28"/>
    <p:sldId id="1168" r:id="rId29"/>
    <p:sldId id="1163" r:id="rId30"/>
    <p:sldId id="1225" r:id="rId31"/>
    <p:sldId id="1254" r:id="rId32"/>
    <p:sldId id="1241" r:id="rId33"/>
    <p:sldId id="1261" r:id="rId34"/>
    <p:sldId id="1257" r:id="rId35"/>
    <p:sldId id="1269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189E31-C06E-4E65-88AA-254D405637C2}">
          <p14:sldIdLst>
            <p14:sldId id="1235"/>
            <p14:sldId id="423"/>
            <p14:sldId id="1251"/>
            <p14:sldId id="1232"/>
          </p14:sldIdLst>
        </p14:section>
        <p14:section name="Untitled Section" id="{D147D4C6-E012-495F-B666-370B816A2451}">
          <p14:sldIdLst>
            <p14:sldId id="1263"/>
            <p14:sldId id="1262"/>
            <p14:sldId id="1246"/>
            <p14:sldId id="1213"/>
            <p14:sldId id="1265"/>
            <p14:sldId id="1160"/>
            <p14:sldId id="1264"/>
            <p14:sldId id="1266"/>
            <p14:sldId id="1259"/>
            <p14:sldId id="1168"/>
            <p14:sldId id="1163"/>
            <p14:sldId id="1225"/>
            <p14:sldId id="1254"/>
            <p14:sldId id="1241"/>
            <p14:sldId id="1261"/>
            <p14:sldId id="1257"/>
            <p14:sldId id="1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 Bowskill" initials="OB" lastIdx="0" clrIdx="0">
    <p:extLst>
      <p:ext uri="{19B8F6BF-5375-455C-9EA6-DF929625EA0E}">
        <p15:presenceInfo xmlns:p15="http://schemas.microsoft.com/office/powerpoint/2012/main" userId="S-1-5-21-581036071-2706713753-3246059132-32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62C"/>
    <a:srgbClr val="008996"/>
    <a:srgbClr val="003366"/>
    <a:srgbClr val="3333FF"/>
    <a:srgbClr val="0066FF"/>
    <a:srgbClr val="0033CC"/>
    <a:srgbClr val="35B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3" autoAdjust="0"/>
  </p:normalViewPr>
  <p:slideViewPr>
    <p:cSldViewPr snapToGrid="0">
      <p:cViewPr varScale="1">
        <p:scale>
          <a:sx n="95" d="100"/>
          <a:sy n="95" d="100"/>
        </p:scale>
        <p:origin x="3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commentAuthors" Target="commentAuthor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F419A-F2E1-4C06-BCF3-4BE66D7544B5}" type="datetimeFigureOut">
              <a:rPr lang="en-GB" smtClean="0"/>
              <a:t>27/09/23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1F529-B0D1-4ED3-B68A-E998CB484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88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AEF17F-6B3E-448D-A787-BE7C19142CC8}" type="datetimeFigureOut">
              <a:rPr lang="en-GB" smtClean="0"/>
              <a:t>27/09/23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2A158C-B0FA-49F2-9F40-2361CE64B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496888"/>
            <a:ext cx="59499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A158C-B0FA-49F2-9F40-2361CE64BF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212725"/>
            <a:ext cx="1314450" cy="739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211" y="3674034"/>
            <a:ext cx="5702208" cy="613913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7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6300" y="1204913"/>
            <a:ext cx="1803400" cy="101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8979" y="858057"/>
            <a:ext cx="6325644" cy="821052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BA19B-D6A6-44B9-8C3F-6BE6D025F8D5}"/>
              </a:ext>
            </a:extLst>
          </p:cNvPr>
          <p:cNvSpPr/>
          <p:nvPr/>
        </p:nvSpPr>
        <p:spPr>
          <a:xfrm>
            <a:off x="143052" y="2219325"/>
            <a:ext cx="63911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470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401638"/>
            <a:ext cx="5297488" cy="2979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7911" y="3996305"/>
            <a:ext cx="5387697" cy="5432280"/>
          </a:xfrm>
        </p:spPr>
        <p:txBody>
          <a:bodyPr/>
          <a:lstStyle/>
          <a:p>
            <a:r>
              <a:rPr lang="en-GB" sz="24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63255" y="2317315"/>
            <a:ext cx="5886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8757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9525" y="122238"/>
            <a:ext cx="1409700" cy="79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0957" y="914400"/>
            <a:ext cx="6542893" cy="851418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4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1613" y="447675"/>
            <a:ext cx="3236912" cy="1820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1403" y="798512"/>
            <a:ext cx="6487369" cy="8965419"/>
          </a:xfrm>
        </p:spPr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839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252413"/>
            <a:ext cx="4924425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5009" y="1638029"/>
            <a:ext cx="6078385" cy="7315037"/>
          </a:xfrm>
        </p:spPr>
        <p:txBody>
          <a:bodyPr/>
          <a:lstStyle/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25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401638"/>
            <a:ext cx="5297488" cy="2979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7911" y="3996305"/>
            <a:ext cx="5387697" cy="5432280"/>
          </a:xfrm>
        </p:spPr>
        <p:txBody>
          <a:bodyPr/>
          <a:lstStyle/>
          <a:p>
            <a:r>
              <a:rPr lang="en-GB" sz="24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63255" y="2317315"/>
            <a:ext cx="5886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956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233363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785302"/>
            <a:ext cx="6133508" cy="5907973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52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92075"/>
            <a:ext cx="2921000" cy="164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1890124"/>
            <a:ext cx="5667904" cy="7924885"/>
          </a:xfrm>
        </p:spPr>
        <p:txBody>
          <a:bodyPr/>
          <a:lstStyle/>
          <a:p>
            <a:endParaRPr lang="en-GB" sz="1800" b="1" dirty="0"/>
          </a:p>
          <a:p>
            <a:endParaRPr lang="en-GB" sz="1800" b="1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219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4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0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4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85925" y="239713"/>
            <a:ext cx="3425825" cy="1927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67035" y="2422301"/>
            <a:ext cx="5345251" cy="70062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aseline="0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700BDD-9A10-4B2D-A4D2-D450B422A60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7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7675" y="2127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211" y="3674034"/>
            <a:ext cx="5702208" cy="613913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3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338138"/>
            <a:ext cx="4448175" cy="2503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2955" y="2975212"/>
            <a:ext cx="5918287" cy="6613288"/>
          </a:xfrm>
        </p:spPr>
        <p:txBody>
          <a:bodyPr/>
          <a:lstStyle/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4739" y="1042704"/>
            <a:ext cx="5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36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266700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802635"/>
            <a:ext cx="5953124" cy="52090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9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5538" y="1090613"/>
            <a:ext cx="2424112" cy="1365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18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401638"/>
            <a:ext cx="5297488" cy="2979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7911" y="3996305"/>
            <a:ext cx="5387697" cy="5432280"/>
          </a:xfrm>
        </p:spPr>
        <p:txBody>
          <a:bodyPr/>
          <a:lstStyle/>
          <a:p>
            <a:r>
              <a:rPr lang="en-GB" sz="24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158C-B0FA-49F2-9F40-2361CE64BF36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63255" y="2317315"/>
            <a:ext cx="5886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662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3022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87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28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16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71704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29855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86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503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46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82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03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331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34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61702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15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67">
                <a:solidFill>
                  <a:srgbClr val="008996"/>
                </a:solidFill>
              </a:defRPr>
            </a:lvl1pPr>
            <a:lvl2pPr>
              <a:defRPr sz="2267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09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1"/>
            <a:ext cx="5288400" cy="3808235"/>
          </a:xfrm>
        </p:spPr>
        <p:txBody>
          <a:bodyPr/>
          <a:lstStyle>
            <a:lvl1pPr>
              <a:defRPr sz="2667">
                <a:solidFill>
                  <a:srgbClr val="008996"/>
                </a:solidFill>
              </a:defRPr>
            </a:lvl1pPr>
            <a:lvl2pPr>
              <a:defRPr sz="2267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1"/>
            <a:ext cx="5288400" cy="3808235"/>
          </a:xfrm>
        </p:spPr>
        <p:txBody>
          <a:bodyPr/>
          <a:lstStyle>
            <a:lvl1pPr>
              <a:defRPr sz="2667">
                <a:solidFill>
                  <a:srgbClr val="008996"/>
                </a:solidFill>
              </a:defRPr>
            </a:lvl1pPr>
            <a:lvl2pPr>
              <a:defRPr sz="2267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428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67">
                <a:solidFill>
                  <a:srgbClr val="008996"/>
                </a:solidFill>
              </a:defRPr>
            </a:lvl1pPr>
            <a:lvl2pPr>
              <a:defRPr sz="2267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67">
                <a:solidFill>
                  <a:srgbClr val="35B6A5"/>
                </a:solidFill>
              </a:defRPr>
            </a:lvl1pPr>
            <a:lvl2pPr>
              <a:defRPr sz="2267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307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1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1"/>
            <a:ext cx="3960000" cy="3808235"/>
          </a:xfrm>
        </p:spPr>
        <p:txBody>
          <a:bodyPr/>
          <a:lstStyle>
            <a:lvl1pPr marL="0" indent="0">
              <a:buNone/>
              <a:defRPr sz="1867">
                <a:solidFill>
                  <a:srgbClr val="008996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818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1"/>
            <a:ext cx="3960000" cy="3808235"/>
          </a:xfrm>
        </p:spPr>
        <p:txBody>
          <a:bodyPr/>
          <a:lstStyle>
            <a:lvl1pPr marL="0" indent="0">
              <a:buNone/>
              <a:defRPr sz="1867">
                <a:solidFill>
                  <a:srgbClr val="008996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605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5915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911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86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91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976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809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023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070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20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84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95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1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862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713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74785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03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90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287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162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201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123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4724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656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44755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54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393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789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8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4556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586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62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3655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5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757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03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550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079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07309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86694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36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3407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6902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001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74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182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8951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7985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28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8855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9396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983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6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3683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10753200" cy="90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GB" dirty="0"/>
              <a:t>Click to add presenter name and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5586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8640000" cy="288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4680000"/>
            <a:ext cx="10753200" cy="90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30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1960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00" y="1800000"/>
            <a:ext cx="5288400" cy="380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947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>
            <a:noAutofit/>
          </a:bodyPr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20000"/>
            <a:ext cx="5288400" cy="7200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0089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999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00" y="1620000"/>
            <a:ext cx="5288400" cy="720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5B6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00" y="2340000"/>
            <a:ext cx="5288400" cy="3268235"/>
          </a:xfrm>
        </p:spPr>
        <p:txBody>
          <a:bodyPr/>
          <a:lstStyle>
            <a:lvl1pPr>
              <a:defRPr sz="2600">
                <a:solidFill>
                  <a:srgbClr val="35B6A5"/>
                </a:solidFill>
              </a:defRPr>
            </a:lvl1pPr>
            <a:lvl2pPr>
              <a:defRPr sz="2200">
                <a:solidFill>
                  <a:srgbClr val="35B6A5"/>
                </a:solidFill>
              </a:defRPr>
            </a:lvl2pPr>
            <a:lvl3pPr>
              <a:defRPr>
                <a:solidFill>
                  <a:srgbClr val="35B6A5"/>
                </a:solidFill>
              </a:defRPr>
            </a:lvl3pPr>
            <a:lvl4pPr>
              <a:defRPr>
                <a:solidFill>
                  <a:srgbClr val="35B6A5"/>
                </a:solidFill>
              </a:defRPr>
            </a:lvl4pPr>
            <a:lvl5pPr>
              <a:defRPr sz="1600">
                <a:solidFill>
                  <a:srgbClr val="35B6A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8114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900000"/>
            <a:ext cx="6253200" cy="4708235"/>
          </a:xfrm>
        </p:spPr>
        <p:txBody>
          <a:bodyPr/>
          <a:lstStyle>
            <a:lvl1pPr>
              <a:defRPr sz="3200">
                <a:solidFill>
                  <a:srgbClr val="008996"/>
                </a:solidFill>
              </a:defRPr>
            </a:lvl1pPr>
            <a:lvl2pPr>
              <a:defRPr sz="2800">
                <a:solidFill>
                  <a:srgbClr val="008996"/>
                </a:solidFill>
              </a:defRPr>
            </a:lvl2pPr>
            <a:lvl3pPr>
              <a:defRPr sz="2400">
                <a:solidFill>
                  <a:srgbClr val="008996"/>
                </a:solidFill>
              </a:defRPr>
            </a:lvl3pPr>
            <a:lvl4pPr>
              <a:defRPr sz="2000">
                <a:solidFill>
                  <a:srgbClr val="008996"/>
                </a:solidFill>
              </a:defRPr>
            </a:lvl4pPr>
            <a:lvl5pPr>
              <a:defRPr sz="2000">
                <a:solidFill>
                  <a:srgbClr val="0089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869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3960000" cy="900000"/>
          </a:xfrm>
        </p:spPr>
        <p:txBody>
          <a:bodyPr anchor="b"/>
          <a:lstStyle>
            <a:lvl1pPr>
              <a:defRPr sz="3200">
                <a:solidFill>
                  <a:srgbClr val="AC16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0000" y="899999"/>
            <a:ext cx="6253200" cy="4708235"/>
          </a:xfrm>
        </p:spPr>
        <p:txBody>
          <a:bodyPr/>
          <a:lstStyle>
            <a:lvl1pPr marL="0" indent="0">
              <a:buNone/>
              <a:defRPr sz="3200">
                <a:solidFill>
                  <a:srgbClr val="00899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999" y="1800000"/>
            <a:ext cx="3960000" cy="3808235"/>
          </a:xfrm>
        </p:spPr>
        <p:txBody>
          <a:bodyPr/>
          <a:lstStyle>
            <a:lvl1pPr marL="0" indent="0">
              <a:buNone/>
              <a:defRPr sz="1800">
                <a:solidFill>
                  <a:srgbClr val="00899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87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</p:spPr>
        <p:txBody>
          <a:bodyPr/>
          <a:lstStyle>
            <a:lvl1pPr>
              <a:defRPr>
                <a:solidFill>
                  <a:srgbClr val="AC16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799999"/>
            <a:ext cx="10753200" cy="3808236"/>
          </a:xfrm>
        </p:spPr>
        <p:txBody>
          <a:bodyPr/>
          <a:lstStyle>
            <a:lvl1pPr>
              <a:defRPr sz="2600">
                <a:solidFill>
                  <a:srgbClr val="008996"/>
                </a:solidFill>
              </a:defRPr>
            </a:lvl1pPr>
            <a:lvl2pPr>
              <a:defRPr sz="2200">
                <a:solidFill>
                  <a:srgbClr val="008996"/>
                </a:solidFill>
              </a:defRPr>
            </a:lvl2pPr>
            <a:lvl3pPr>
              <a:defRPr>
                <a:solidFill>
                  <a:srgbClr val="008996"/>
                </a:solidFill>
              </a:defRPr>
            </a:lvl3pPr>
            <a:lvl4pPr>
              <a:defRPr>
                <a:solidFill>
                  <a:srgbClr val="008996"/>
                </a:solidFill>
              </a:defRPr>
            </a:lvl4pPr>
            <a:lvl5pPr>
              <a:defRPr sz="1600">
                <a:solidFill>
                  <a:srgbClr val="00899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49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788236"/>
            <a:ext cx="1800000" cy="8897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dirty="0">
                <a:solidFill>
                  <a:schemeClr val="bg1"/>
                </a:solidFill>
              </a:rPr>
              <a:t>www.mytonhospice.org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               </a:t>
            </a:r>
            <a:r>
              <a:rPr lang="en-GB" sz="1200" dirty="0">
                <a:solidFill>
                  <a:schemeClr val="bg1"/>
                </a:solidFill>
              </a:rPr>
              <a:t>@</a:t>
            </a:r>
            <a:r>
              <a:rPr lang="en-GB" sz="1200" dirty="0" err="1">
                <a:solidFill>
                  <a:schemeClr val="bg1"/>
                </a:solidFill>
              </a:rPr>
              <a:t>MytonHospices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3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6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1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B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788236"/>
            <a:ext cx="1800000" cy="8897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dirty="0">
                <a:solidFill>
                  <a:schemeClr val="bg1"/>
                </a:solidFill>
              </a:rPr>
              <a:t>www.mytonhospice.org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               </a:t>
            </a:r>
            <a:r>
              <a:rPr lang="en-GB" sz="1200" dirty="0">
                <a:solidFill>
                  <a:schemeClr val="bg1"/>
                </a:solidFill>
              </a:rPr>
              <a:t>@</a:t>
            </a:r>
            <a:r>
              <a:rPr lang="en-GB" sz="1200" dirty="0" err="1">
                <a:solidFill>
                  <a:schemeClr val="bg1"/>
                </a:solidFill>
              </a:rPr>
              <a:t>MytonHospices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7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dirty="0">
                <a:solidFill>
                  <a:schemeClr val="bg1"/>
                </a:solidFill>
              </a:rPr>
              <a:t>www.mytonhospice.org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               </a:t>
            </a:r>
            <a:r>
              <a:rPr lang="en-GB" sz="1200" dirty="0">
                <a:solidFill>
                  <a:schemeClr val="bg1"/>
                </a:solidFill>
              </a:rPr>
              <a:t>@</a:t>
            </a:r>
            <a:r>
              <a:rPr lang="en-GB" sz="1200" dirty="0" err="1">
                <a:solidFill>
                  <a:schemeClr val="bg1"/>
                </a:solidFill>
              </a:rPr>
              <a:t>MytonHospices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7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9" y="137119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5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5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6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10753200" cy="38082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788237"/>
            <a:ext cx="1800000" cy="8897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0002" y="5788237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14377">
              <a:spcAft>
                <a:spcPts val="500"/>
              </a:spcAft>
            </a:pPr>
            <a:r>
              <a:rPr lang="en-GB" sz="1200" dirty="0">
                <a:solidFill>
                  <a:prstClr val="white"/>
                </a:solidFill>
              </a:rPr>
              <a:t>www.mytonhospice.org</a:t>
            </a:r>
          </a:p>
          <a:p>
            <a:pPr defTabSz="914377">
              <a:spcAft>
                <a:spcPts val="500"/>
              </a:spcAft>
            </a:pPr>
            <a:r>
              <a:rPr lang="en-GB" sz="1200" dirty="0">
                <a:solidFill>
                  <a:prstClr val="white"/>
                </a:solidFill>
              </a:rPr>
              <a:t>               @</a:t>
            </a:r>
            <a:r>
              <a:rPr lang="en-GB" sz="1200" dirty="0" err="1">
                <a:solidFill>
                  <a:prstClr val="white"/>
                </a:solidFill>
              </a:rPr>
              <a:t>MytonHospices</a:t>
            </a:r>
            <a:endParaRPr lang="en-GB" sz="1200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7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7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40" y="6273487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7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7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en-GB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5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dirty="0">
                <a:solidFill>
                  <a:schemeClr val="bg1"/>
                </a:solidFill>
              </a:rPr>
              <a:t>www.mytonhospice.org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sz="1200" baseline="0" dirty="0">
                <a:solidFill>
                  <a:schemeClr val="bg1"/>
                </a:solidFill>
              </a:rPr>
              <a:t>               </a:t>
            </a:r>
            <a:r>
              <a:rPr lang="en-GB" sz="1200" dirty="0">
                <a:solidFill>
                  <a:schemeClr val="bg1"/>
                </a:solidFill>
              </a:rPr>
              <a:t>@</a:t>
            </a:r>
            <a:r>
              <a:rPr lang="en-GB" sz="1200" dirty="0" err="1">
                <a:solidFill>
                  <a:schemeClr val="bg1"/>
                </a:solidFill>
              </a:rPr>
              <a:t>MytonHospices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B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B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9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C1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AC1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058" y="5792242"/>
            <a:ext cx="1726947" cy="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B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5471118" y="137118"/>
            <a:ext cx="1249764" cy="12192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035004" y="6678000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35004" y="5608236"/>
            <a:ext cx="1156996" cy="180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5608235"/>
            <a:ext cx="360000" cy="1249765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799999"/>
            <a:ext cx="10753200" cy="380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000" y="5788236"/>
            <a:ext cx="1800000" cy="8897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0000" y="5788236"/>
            <a:ext cx="2911151" cy="8897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www.mytonhospice.org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            @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MytonHospices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273486"/>
            <a:ext cx="144000" cy="14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1" y="6273486"/>
            <a:ext cx="144000" cy="14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9" y="6273486"/>
            <a:ext cx="177123" cy="144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04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38001" y="6273486"/>
            <a:ext cx="54000" cy="144000"/>
          </a:xfrm>
          <a:prstGeom prst="rect">
            <a:avLst/>
          </a:prstGeom>
          <a:solidFill>
            <a:srgbClr val="35B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tonhospice.org/ref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tonhospice.org/ref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wg-tr.lymphoedema.myton@nhs.n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onhospice.org/videos" TargetMode="External"/><Relationship Id="rId3" Type="http://schemas.openxmlformats.org/officeDocument/2006/relationships/notesSlide" Target="../notesSlides/notesSlide17.xml"/><Relationship Id="rId7" Type="http://schemas.openxmlformats.org/officeDocument/2006/relationships/hyperlink" Target="http://www.mytonhospice.org/virtualtour" TargetMode="Externa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11" Type="http://schemas.openxmlformats.org/officeDocument/2006/relationships/image" Target="../media/image26.wmf"/><Relationship Id="rId5" Type="http://schemas.openxmlformats.org/officeDocument/2006/relationships/image" Target="../media/image28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7.png"/><Relationship Id="rId9" Type="http://schemas.openxmlformats.org/officeDocument/2006/relationships/hyperlink" Target="http://www.mytonhospice.org/healthcare-professional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tonhospice.org/ref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png"/><Relationship Id="rId4" Type="http://schemas.openxmlformats.org/officeDocument/2006/relationships/hyperlink" Target="https://www.youtube.com/watch?v=AIki0wzkmZ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ZCFBN7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68000" y="3131211"/>
            <a:ext cx="10753200" cy="900000"/>
          </a:xfrm>
        </p:spPr>
        <p:txBody>
          <a:bodyPr/>
          <a:lstStyle/>
          <a:p>
            <a:r>
              <a:rPr lang="en-GB" b="1" dirty="0"/>
              <a:t>Referrers Event</a:t>
            </a:r>
          </a:p>
          <a:p>
            <a:r>
              <a:rPr lang="en-GB" b="1" dirty="0"/>
              <a:t>20</a:t>
            </a:r>
            <a:r>
              <a:rPr lang="en-GB" b="1" baseline="30000" dirty="0"/>
              <a:t>th</a:t>
            </a:r>
            <a:r>
              <a:rPr lang="en-GB" b="1" dirty="0"/>
              <a:t> September 2023</a:t>
            </a:r>
          </a:p>
          <a:p>
            <a:r>
              <a:rPr lang="en-GB" sz="2000" dirty="0"/>
              <a:t>Dr Sarah MacLaran – Medical Director and Consultant in Palliative Medicine</a:t>
            </a:r>
          </a:p>
          <a:p>
            <a:r>
              <a:rPr lang="en-GB" sz="2000" dirty="0"/>
              <a:t>Olivia Bowskill – Community Engagement Manager (RN)</a:t>
            </a:r>
          </a:p>
          <a:p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8000" y="295794"/>
            <a:ext cx="10545030" cy="900000"/>
          </a:xfrm>
        </p:spPr>
        <p:txBody>
          <a:bodyPr/>
          <a:lstStyle/>
          <a:p>
            <a:r>
              <a:rPr lang="en-GB" sz="5400" dirty="0"/>
              <a:t>The Myton Hospices </a:t>
            </a:r>
            <a:br>
              <a:rPr lang="en-GB" sz="5400" dirty="0"/>
            </a:br>
            <a:endParaRPr lang="en-GB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0800" y="4900133"/>
            <a:ext cx="10804000" cy="11201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Q&amp;A Panel:</a:t>
            </a:r>
          </a:p>
          <a:p>
            <a:r>
              <a:rPr lang="en-US" dirty="0"/>
              <a:t>Emma Morgan – Deputy Director of Nursing (Inpatient Services)</a:t>
            </a:r>
          </a:p>
          <a:p>
            <a:r>
              <a:rPr lang="en-US" dirty="0"/>
              <a:t>Jodie Morris – Deputy Director of Nursing (Outpatient Services)</a:t>
            </a:r>
          </a:p>
          <a:p>
            <a:r>
              <a:rPr lang="en-US" dirty="0"/>
              <a:t>Susan Fraser - Therapy Service Lead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2139A-860E-4716-8ED8-05EE2352D8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819" y="745794"/>
            <a:ext cx="2023410" cy="2218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AE088-A579-483B-88B4-ECEC37DAB8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800" y="745794"/>
            <a:ext cx="1839984" cy="22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4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455" y="138108"/>
            <a:ext cx="10753200" cy="4932655"/>
          </a:xfrm>
        </p:spPr>
        <p:txBody>
          <a:bodyPr/>
          <a:lstStyle/>
          <a:p>
            <a:br>
              <a:rPr lang="en-GB" sz="6600" dirty="0"/>
            </a:br>
            <a:r>
              <a:rPr lang="en-GB" sz="7200" dirty="0"/>
              <a:t>Outpatient </a:t>
            </a:r>
            <a:br>
              <a:rPr lang="en-GB" sz="7200" dirty="0"/>
            </a:br>
            <a:r>
              <a:rPr lang="en-GB" sz="7200" dirty="0"/>
              <a:t>Services </a:t>
            </a:r>
          </a:p>
        </p:txBody>
      </p:sp>
    </p:spTree>
    <p:extLst>
      <p:ext uri="{BB962C8B-B14F-4D97-AF65-F5344CB8AC3E}">
        <p14:creationId xmlns:p14="http://schemas.microsoft.com/office/powerpoint/2010/main" val="79635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39" y="206217"/>
            <a:ext cx="10631055" cy="1006601"/>
          </a:xfrm>
        </p:spPr>
        <p:txBody>
          <a:bodyPr/>
          <a:lstStyle/>
          <a:p>
            <a:r>
              <a:rPr lang="en-US" sz="4000" dirty="0"/>
              <a:t>Patient and </a:t>
            </a:r>
            <a:r>
              <a:rPr lang="en-US" sz="4000" dirty="0" err="1"/>
              <a:t>Carer</a:t>
            </a:r>
            <a:r>
              <a:rPr lang="en-US" sz="4000" dirty="0"/>
              <a:t> Wellbeing Services</a:t>
            </a:r>
            <a:br>
              <a:rPr lang="en-US" sz="4800" dirty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5347" y="837280"/>
            <a:ext cx="11635025" cy="4913523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spcBef>
                <a:spcPts val="1000"/>
              </a:spcBef>
              <a:defRPr/>
            </a:pPr>
            <a:r>
              <a:rPr lang="en-GB" sz="2400" dirty="0"/>
              <a:t>For adults to improve wellbeing &amp; quality of life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400" b="1" dirty="0"/>
              <a:t>Early proactive</a:t>
            </a:r>
            <a:r>
              <a:rPr lang="en-GB" sz="2400" dirty="0"/>
              <a:t> </a:t>
            </a:r>
            <a:r>
              <a:rPr lang="en-GB" sz="2400" b="1" dirty="0"/>
              <a:t>intervention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400" dirty="0"/>
              <a:t>To live independently as possible in their own home and communities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400" dirty="0"/>
              <a:t>Nurse led - F2F &amp; 1to1, Telephone support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400" dirty="0"/>
              <a:t>Small group work: Art and Crafts, Symptom Management, ACP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en-GB" sz="2400" b="1" dirty="0"/>
              <a:t>We will never </a:t>
            </a:r>
            <a:r>
              <a:rPr lang="en-GB" sz="2400" b="1" i="1" dirty="0"/>
              <a:t>discharge </a:t>
            </a:r>
            <a:r>
              <a:rPr lang="en-GB" sz="2400" b="1" dirty="0"/>
              <a:t>a patient from our services</a:t>
            </a:r>
            <a:r>
              <a:rPr lang="en-GB" sz="2400" dirty="0"/>
              <a:t>.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400" dirty="0"/>
              <a:t>Self Referral by telephone. Tel: 01926 838889 (8am to 6pm) Mon - Fri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400" b="1" dirty="0">
                <a:solidFill>
                  <a:srgbClr val="C00000"/>
                </a:solidFill>
              </a:rPr>
              <a:t>Health Care Professionals can refer online </a:t>
            </a:r>
            <a:r>
              <a:rPr lang="en-GB" sz="2400" b="1" dirty="0">
                <a:solidFill>
                  <a:srgbClr val="C00000"/>
                </a:solidFill>
                <a:hlinkClick r:id="rId3"/>
              </a:rPr>
              <a:t>www.mytonhospice.org/refer</a:t>
            </a:r>
            <a:r>
              <a:rPr lang="en-GB" sz="2400" b="1" dirty="0">
                <a:solidFill>
                  <a:srgbClr val="C00000"/>
                </a:solidFill>
              </a:rPr>
              <a:t>   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400" dirty="0">
                <a:solidFill>
                  <a:srgbClr val="C00000"/>
                </a:solidFill>
              </a:rPr>
              <a:t>Call our Wellbeing nurses on</a:t>
            </a:r>
            <a:r>
              <a:rPr lang="en-GB" sz="2400" b="1" dirty="0">
                <a:solidFill>
                  <a:srgbClr val="C00000"/>
                </a:solidFill>
              </a:rPr>
              <a:t> 02476841923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GB" sz="2000" dirty="0">
              <a:solidFill>
                <a:srgbClr val="C00000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GB" sz="2000" dirty="0"/>
          </a:p>
          <a:p>
            <a:pPr lvl="1">
              <a:spcBef>
                <a:spcPts val="1000"/>
              </a:spcBef>
              <a:defRPr/>
            </a:pPr>
            <a:endParaRPr lang="en-GB" sz="2000" dirty="0"/>
          </a:p>
          <a:p>
            <a:pPr lvl="1">
              <a:spcBef>
                <a:spcPts val="1000"/>
              </a:spcBef>
              <a:defRPr/>
            </a:pPr>
            <a:endParaRPr lang="en-US" sz="1800" b="1" dirty="0">
              <a:solidFill>
                <a:srgbClr val="AC162C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US" sz="2400" b="1" dirty="0">
              <a:solidFill>
                <a:srgbClr val="AC162C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US" sz="2400" b="1" dirty="0">
              <a:solidFill>
                <a:srgbClr val="AC162C"/>
              </a:solidFill>
            </a:endParaRPr>
          </a:p>
          <a:p>
            <a:pPr lvl="1">
              <a:spcBef>
                <a:spcPts val="1000"/>
              </a:spcBef>
              <a:defRPr/>
            </a:pPr>
            <a:endParaRPr lang="en-US" sz="2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28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04" y="137791"/>
            <a:ext cx="10146891" cy="692728"/>
          </a:xfrm>
        </p:spPr>
        <p:txBody>
          <a:bodyPr/>
          <a:lstStyle/>
          <a:p>
            <a:r>
              <a:rPr lang="en-GB" dirty="0"/>
              <a:t>Referrals into Wellbeing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04" y="830519"/>
            <a:ext cx="8287516" cy="46558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  <a:defRPr/>
            </a:pPr>
            <a:endParaRPr lang="en-US" sz="2200" b="1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DA248-4B00-4EC7-96D5-2CDBFF6BC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663" y="1776841"/>
            <a:ext cx="6919560" cy="330431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54A99B4-B239-4EFC-B9E5-19E2DD676266}"/>
              </a:ext>
            </a:extLst>
          </p:cNvPr>
          <p:cNvSpPr/>
          <p:nvPr/>
        </p:nvSpPr>
        <p:spPr>
          <a:xfrm>
            <a:off x="6689125" y="2323071"/>
            <a:ext cx="2397098" cy="27580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D77F50F-1568-43E5-808C-FB68701E025B}"/>
              </a:ext>
            </a:extLst>
          </p:cNvPr>
          <p:cNvSpPr/>
          <p:nvPr/>
        </p:nvSpPr>
        <p:spPr>
          <a:xfrm rot="18277031">
            <a:off x="8642719" y="2240413"/>
            <a:ext cx="986045" cy="3853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BCB852-83ED-44C7-AB65-4C0FE3CE24E6}"/>
              </a:ext>
            </a:extLst>
          </p:cNvPr>
          <p:cNvSpPr/>
          <p:nvPr/>
        </p:nvSpPr>
        <p:spPr>
          <a:xfrm>
            <a:off x="2673180" y="2631989"/>
            <a:ext cx="3521675" cy="23008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3A90799-E6FD-46F2-9789-2CD1D8EBF662}"/>
              </a:ext>
            </a:extLst>
          </p:cNvPr>
          <p:cNvSpPr/>
          <p:nvPr/>
        </p:nvSpPr>
        <p:spPr>
          <a:xfrm rot="3425039">
            <a:off x="2170370" y="1888225"/>
            <a:ext cx="1639239" cy="45335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94D88-38A1-4240-862F-CF8D57B7D7DC}"/>
              </a:ext>
            </a:extLst>
          </p:cNvPr>
          <p:cNvSpPr txBox="1"/>
          <p:nvPr/>
        </p:nvSpPr>
        <p:spPr>
          <a:xfrm>
            <a:off x="378394" y="958499"/>
            <a:ext cx="295326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30% of all referrals are for patients who need assistance with day to day care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C3D52-FD32-47F5-AB25-E498C9BBA718}"/>
              </a:ext>
            </a:extLst>
          </p:cNvPr>
          <p:cNvSpPr txBox="1"/>
          <p:nvPr/>
        </p:nvSpPr>
        <p:spPr>
          <a:xfrm>
            <a:off x="8639485" y="976630"/>
            <a:ext cx="268141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Less than half of all referrals are able to carry out normal activities</a:t>
            </a:r>
          </a:p>
        </p:txBody>
      </p:sp>
    </p:spTree>
    <p:extLst>
      <p:ext uri="{BB962C8B-B14F-4D97-AF65-F5344CB8AC3E}">
        <p14:creationId xmlns:p14="http://schemas.microsoft.com/office/powerpoint/2010/main" val="109043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A6CB-04C3-41EC-8983-4D80933B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240"/>
            <a:ext cx="10363200" cy="487680"/>
          </a:xfrm>
        </p:spPr>
        <p:txBody>
          <a:bodyPr/>
          <a:lstStyle/>
          <a:p>
            <a:r>
              <a:rPr lang="en-GB" dirty="0"/>
              <a:t>Rugby Myton Support Hub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7130-DD4E-4B41-A4C8-4D09AE4EC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8532"/>
            <a:ext cx="11726000" cy="4722721"/>
          </a:xfrm>
        </p:spPr>
        <p:txBody>
          <a:bodyPr/>
          <a:lstStyle/>
          <a:p>
            <a:r>
              <a:rPr lang="en-GB" sz="2500" dirty="0"/>
              <a:t>TAB (Take a Breath)</a:t>
            </a:r>
          </a:p>
          <a:p>
            <a:r>
              <a:rPr lang="en-GB" sz="2500" dirty="0"/>
              <a:t>Looking after you</a:t>
            </a:r>
          </a:p>
          <a:p>
            <a:r>
              <a:rPr lang="en-GB" sz="2500" dirty="0"/>
              <a:t>Myton’s Time for me</a:t>
            </a:r>
          </a:p>
          <a:p>
            <a:r>
              <a:rPr lang="en-GB" sz="2500" dirty="0"/>
              <a:t>The Listening Ear – Carers Support Group</a:t>
            </a:r>
          </a:p>
          <a:p>
            <a:pPr marL="0" indent="0">
              <a:buNone/>
            </a:pPr>
            <a:r>
              <a:rPr lang="en-GB" sz="1900" dirty="0"/>
              <a:t>  </a:t>
            </a:r>
            <a:br>
              <a:rPr lang="en-GB" sz="1900" dirty="0"/>
            </a:br>
            <a:r>
              <a:rPr lang="en-GB" sz="1900" b="1" dirty="0"/>
              <a:t>*Carers Support Group will be coming to Myton’s Coventry &amp; Warwick sites soon</a:t>
            </a:r>
          </a:p>
          <a:p>
            <a:r>
              <a:rPr lang="en-GB" sz="2500" dirty="0"/>
              <a:t>PACE – </a:t>
            </a:r>
            <a:r>
              <a:rPr lang="en-GB" sz="1900" dirty="0"/>
              <a:t>(Practical Advice on Caring Every day for Yourself)</a:t>
            </a:r>
          </a:p>
          <a:p>
            <a:r>
              <a:rPr lang="en-GB" sz="2500" dirty="0"/>
              <a:t>Coffee Connexion</a:t>
            </a:r>
          </a:p>
          <a:p>
            <a:r>
              <a:rPr lang="en-GB" sz="2500" dirty="0"/>
              <a:t>Making Memories </a:t>
            </a:r>
          </a:p>
          <a:p>
            <a:r>
              <a:rPr lang="en-GB" sz="2500" dirty="0"/>
              <a:t>Bereavement Help Point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AC162C"/>
                </a:solidFill>
              </a:rPr>
              <a:t>Contact 01788 550085 between 9:30am and 4pm Mon to Fri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91FD1-AA33-4F71-B027-1A216AFCD7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079" y="895758"/>
            <a:ext cx="3840480" cy="1773822"/>
          </a:xfrm>
          <a:prstGeom prst="rect">
            <a:avLst/>
          </a:prstGeom>
        </p:spPr>
      </p:pic>
      <p:pic>
        <p:nvPicPr>
          <p:cNvPr id="2050" name="Picture 28" descr="image003">
            <a:extLst>
              <a:ext uri="{FF2B5EF4-FFF2-40B4-BE49-F238E27FC236}">
                <a16:creationId xmlns:a16="http://schemas.microsoft.com/office/drawing/2014/main" id="{FF76E21D-372D-4037-BF83-690C15B3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858" y="3350937"/>
            <a:ext cx="3896701" cy="16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7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477" y="0"/>
            <a:ext cx="10683491" cy="699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AC162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Fatigue and Breathlessness (FAB 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6477" y="811811"/>
            <a:ext cx="8293064" cy="4934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300" dirty="0"/>
              <a:t>Patients with a life-limiting condition</a:t>
            </a:r>
          </a:p>
          <a:p>
            <a:pPr lvl="0">
              <a:defRPr/>
            </a:pPr>
            <a:r>
              <a:rPr lang="en-US" sz="2300" dirty="0"/>
              <a:t>Breathlessness is a core symptom, but who may also suffer from fatigue and/or anxiety </a:t>
            </a:r>
          </a:p>
          <a:p>
            <a:pPr>
              <a:defRPr/>
            </a:pPr>
            <a:r>
              <a:rPr lang="en-US" sz="2300" dirty="0"/>
              <a:t>MRC </a:t>
            </a:r>
            <a:r>
              <a:rPr lang="en-US" sz="2300" dirty="0" err="1"/>
              <a:t>Dyspnoea</a:t>
            </a:r>
            <a:r>
              <a:rPr lang="en-US" sz="2300" dirty="0"/>
              <a:t> Scale: 3+ </a:t>
            </a:r>
          </a:p>
          <a:p>
            <a:pPr>
              <a:defRPr/>
            </a:pPr>
            <a:r>
              <a:rPr lang="en-US" sz="2300" b="1" dirty="0"/>
              <a:t>Not for patients purely with Asthma</a:t>
            </a:r>
          </a:p>
          <a:p>
            <a:pPr>
              <a:defRPr/>
            </a:pPr>
            <a:r>
              <a:rPr lang="en-US" sz="2300" dirty="0"/>
              <a:t>Techniques in managing breathlessness and fatigue</a:t>
            </a:r>
          </a:p>
          <a:p>
            <a:pPr marL="0" indent="0">
              <a:buNone/>
              <a:defRPr/>
            </a:pPr>
            <a:r>
              <a:rPr lang="en-US" sz="2300" dirty="0"/>
              <a:t>• Increase resilience and build coping strategies </a:t>
            </a:r>
          </a:p>
          <a:p>
            <a:pPr>
              <a:defRPr/>
            </a:pPr>
            <a:r>
              <a:rPr lang="en-US" sz="2300" dirty="0"/>
              <a:t>Small group work face to face</a:t>
            </a:r>
          </a:p>
          <a:p>
            <a:pPr>
              <a:defRPr/>
            </a:pPr>
            <a:r>
              <a:rPr lang="en-GB" sz="2300" b="1" dirty="0">
                <a:solidFill>
                  <a:srgbClr val="C00000"/>
                </a:solidFill>
              </a:rPr>
              <a:t>Online Referral Form for medical practitioners  </a:t>
            </a:r>
            <a:r>
              <a:rPr lang="en-GB" sz="2300" b="1" dirty="0">
                <a:hlinkClick r:id="rId3"/>
              </a:rPr>
              <a:t>www.mytonhospice.org/refer</a:t>
            </a:r>
            <a:r>
              <a:rPr lang="en-GB" sz="2300" b="1" dirty="0">
                <a:solidFill>
                  <a:srgbClr val="C00000"/>
                </a:solidFill>
              </a:rPr>
              <a:t> </a:t>
            </a:r>
          </a:p>
          <a:p>
            <a:pPr>
              <a:defRPr/>
            </a:pPr>
            <a:r>
              <a:rPr kumimoji="0" lang="en-US" sz="23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</a:rPr>
              <a:t>Call our FAB team on 02476841920</a:t>
            </a:r>
            <a:endParaRPr lang="en-US" sz="2300" b="1" dirty="0">
              <a:latin typeface="Century Gothic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b="1" dirty="0">
              <a:latin typeface="Century Gothic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66AB7-EAB0-4ECF-BA4E-572337B9FE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453" y="3013385"/>
            <a:ext cx="2152551" cy="25430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CD7CF3-E5B5-43D6-AF1A-D5B8FDDA19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453" y="699873"/>
            <a:ext cx="2152551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0774" y="0"/>
            <a:ext cx="10753200" cy="699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AC162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Lymphoedema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772076"/>
            <a:ext cx="8905235" cy="5227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2800" dirty="0"/>
              <a:t>Secondary to active cancer and/or its past treatment</a:t>
            </a:r>
          </a:p>
          <a:p>
            <a:pPr lvl="0">
              <a:defRPr/>
            </a:pPr>
            <a:r>
              <a:rPr lang="en-GB" sz="2800" dirty="0"/>
              <a:t>Clinics are run at both Coventry and Warwick Myton and a home visiting service is available for those who are housebound. (9-5pm Mon – Fri)</a:t>
            </a:r>
          </a:p>
          <a:p>
            <a:pPr>
              <a:defRPr/>
            </a:pPr>
            <a:r>
              <a:rPr lang="en-GB" sz="2800" dirty="0"/>
              <a:t>Face to face appointments and remote appointments depending on the patient’s needs</a:t>
            </a:r>
            <a:endParaRPr lang="en-US" sz="2800" dirty="0">
              <a:latin typeface="Century Gothic" panose="020F0302020204030204"/>
            </a:endParaRPr>
          </a:p>
          <a:p>
            <a:pPr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Online referral form or nhs.net email</a:t>
            </a: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Century Gothic" panose="020F03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swg-tr.lymphoedema.myton@nhs.net</a:t>
            </a:r>
            <a:endParaRPr lang="en-US" sz="2800" b="1" dirty="0">
              <a:solidFill>
                <a:srgbClr val="AC162C"/>
              </a:solidFill>
              <a:latin typeface="Century Gothic" panose="020F03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solidFill>
                  <a:srgbClr val="AC162C"/>
                </a:solidFill>
              </a:rPr>
              <a:t>Call our Lymphoedema nurses on 01926838806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E8D8A-2D95-471D-94E2-A6A9FBD18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959" y="206455"/>
            <a:ext cx="1824445" cy="2736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9D28F-EC2E-421F-92FD-BA850549CA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235" y="3238845"/>
            <a:ext cx="2927894" cy="19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04" y="137791"/>
            <a:ext cx="10146891" cy="692728"/>
          </a:xfrm>
        </p:spPr>
        <p:txBody>
          <a:bodyPr/>
          <a:lstStyle/>
          <a:p>
            <a:r>
              <a:rPr lang="en-GB" dirty="0"/>
              <a:t>Myton @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0519"/>
            <a:ext cx="8306718" cy="465582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defRPr/>
            </a:pPr>
            <a:r>
              <a:rPr lang="en-US" sz="1800" b="1" dirty="0"/>
              <a:t>Rugby, Leamington and Warwick</a:t>
            </a:r>
          </a:p>
          <a:p>
            <a:pPr lvl="0">
              <a:defRPr/>
            </a:pPr>
            <a:r>
              <a:rPr lang="en-US" sz="1800" dirty="0"/>
              <a:t>Service: 7 days a week </a:t>
            </a:r>
          </a:p>
          <a:p>
            <a:pPr lvl="0">
              <a:defRPr/>
            </a:pPr>
            <a:r>
              <a:rPr lang="en-US" sz="1800" dirty="0"/>
              <a:t>HCA &amp; Clinical Nurse Practitioner</a:t>
            </a:r>
          </a:p>
          <a:p>
            <a:pPr>
              <a:defRPr/>
            </a:pPr>
            <a:r>
              <a:rPr lang="en-US" sz="1800" dirty="0"/>
              <a:t>Home support: 6 weeks and days of life </a:t>
            </a:r>
          </a:p>
          <a:p>
            <a:pPr lvl="0">
              <a:defRPr/>
            </a:pPr>
            <a:r>
              <a:rPr lang="en-US" sz="1800" dirty="0"/>
              <a:t>CHC fast tracking needs to be in place</a:t>
            </a:r>
          </a:p>
          <a:p>
            <a:pPr marL="0" lvl="0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GB" sz="1800" dirty="0"/>
              <a:t>Introduced self-referral to the service</a:t>
            </a:r>
            <a:endParaRPr lang="en-US" sz="1800" dirty="0"/>
          </a:p>
          <a:p>
            <a:r>
              <a:rPr lang="en-GB" sz="1800" b="1" dirty="0"/>
              <a:t>If you would like to make a referral please call: 01788 550085</a:t>
            </a: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    between the hours of </a:t>
            </a:r>
            <a:r>
              <a:rPr lang="en-GB" sz="1800" b="1" dirty="0"/>
              <a:t>8.30am-4.30pm  (Mon –Fri) </a:t>
            </a:r>
          </a:p>
          <a:p>
            <a:pPr marL="0" indent="0">
              <a:buNone/>
            </a:pPr>
            <a:r>
              <a:rPr lang="en-GB" sz="1800" b="1" dirty="0"/>
              <a:t>    </a:t>
            </a:r>
            <a:r>
              <a:rPr lang="en-GB" sz="1800" dirty="0"/>
              <a:t>Outside of these hours please call the </a:t>
            </a:r>
            <a:r>
              <a:rPr lang="en-GB" sz="1800" b="1" dirty="0"/>
              <a:t>Myton at Home team directly on:</a:t>
            </a: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	Rugby Team -</a:t>
            </a:r>
            <a:r>
              <a:rPr lang="en-GB" sz="1800" dirty="0"/>
              <a:t> </a:t>
            </a:r>
            <a:r>
              <a:rPr lang="en-GB" sz="1800" b="1" dirty="0"/>
              <a:t>01788 551516</a:t>
            </a: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	Warwick/Leamington</a:t>
            </a:r>
            <a:r>
              <a:rPr lang="en-GB" sz="1800" dirty="0"/>
              <a:t> </a:t>
            </a:r>
            <a:r>
              <a:rPr lang="en-GB" sz="1800" b="1" dirty="0"/>
              <a:t>Team -</a:t>
            </a:r>
            <a:r>
              <a:rPr lang="en-GB" sz="1800" dirty="0"/>
              <a:t> </a:t>
            </a:r>
            <a:r>
              <a:rPr lang="en-GB" sz="1800" b="1" dirty="0"/>
              <a:t>01926 838814</a:t>
            </a:r>
            <a:endParaRPr lang="en-GB" sz="1800" dirty="0"/>
          </a:p>
          <a:p>
            <a:pPr marL="0" lvl="0" indent="0">
              <a:buNone/>
              <a:defRPr/>
            </a:pPr>
            <a:endParaRPr lang="en-US" sz="2200" b="1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3B3D5-2E30-42F5-8769-1671023871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718" y="484155"/>
            <a:ext cx="3744716" cy="49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3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6" y="31917"/>
            <a:ext cx="10753200" cy="388145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</a:rPr>
              <a:t>Useful Resources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r>
              <a:rPr lang="en-US" sz="3200" b="0" dirty="0">
                <a:latin typeface="Century Gothic" panose="020B0502020202020204" pitchFamily="34" charset="0"/>
              </a:rPr>
              <a:t>www.mytonhospice.org</a:t>
            </a:r>
            <a:endParaRPr lang="en-GB" sz="32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09" y="846393"/>
            <a:ext cx="5158296" cy="2053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975" y="769983"/>
            <a:ext cx="5598500" cy="208358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3" y="3269068"/>
            <a:ext cx="5244127" cy="23511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887" y="2899736"/>
            <a:ext cx="40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7"/>
              </a:rPr>
              <a:t>www.mytonhospice.org/virtualtour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225909" y="429098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8"/>
              </a:rPr>
              <a:t>www.mytonhospice.org/videos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4887" y="446818"/>
            <a:ext cx="56893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www.mytonhospice.org/healthcare-professionals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297975" y="2935300"/>
            <a:ext cx="5689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www.mytonhospice.org/healthcare-professionals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3CB4DB-0EB3-419F-9233-A611A473B1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464228"/>
              </p:ext>
            </p:extLst>
          </p:nvPr>
        </p:nvGraphicFramePr>
        <p:xfrm>
          <a:off x="6383809" y="3429000"/>
          <a:ext cx="5517709" cy="206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PDF" r:id="rId10" imgW="0" imgH="360" progId="FoxitReader.Document">
                  <p:embed/>
                </p:oleObj>
              </mc:Choice>
              <mc:Fallback>
                <p:oleObj name="PDF" r:id="rId10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83809" y="3429000"/>
                        <a:ext cx="5517709" cy="2066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978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91" y="-311822"/>
            <a:ext cx="10753200" cy="1260000"/>
          </a:xfrm>
        </p:spPr>
        <p:txBody>
          <a:bodyPr/>
          <a:lstStyle/>
          <a:p>
            <a:r>
              <a:rPr lang="en-GB" dirty="0"/>
              <a:t>Take Away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91" y="784957"/>
            <a:ext cx="10806982" cy="4907676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Early referral to The Myton Hospices support – </a:t>
            </a:r>
          </a:p>
          <a:p>
            <a:r>
              <a:rPr lang="en-GB" sz="2800" dirty="0"/>
              <a:t>Can improve a patients experience: quality of life, improve </a:t>
            </a:r>
            <a:r>
              <a:rPr lang="en-GB" sz="2800" dirty="0" err="1"/>
              <a:t>EofLC</a:t>
            </a:r>
            <a:r>
              <a:rPr lang="en-GB" sz="2800" dirty="0"/>
              <a:t> outcomes and Carers outcomes</a:t>
            </a:r>
          </a:p>
          <a:p>
            <a:pPr marL="0" indent="0">
              <a:buNone/>
            </a:pPr>
            <a:r>
              <a:rPr lang="en-GB" sz="2800" b="1" dirty="0"/>
              <a:t>We will never ‘</a:t>
            </a:r>
            <a:r>
              <a:rPr lang="en-GB" sz="2800" b="1" i="1" dirty="0"/>
              <a:t>discharge</a:t>
            </a:r>
            <a:r>
              <a:rPr lang="en-GB" sz="2800" b="1" dirty="0"/>
              <a:t>’ a patient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AC162C"/>
                </a:solidFill>
              </a:rPr>
              <a:t>Online Referral and Telephone Referral: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AC162C"/>
                </a:solidFill>
              </a:rPr>
              <a:t>01926 838889 / </a:t>
            </a:r>
            <a:r>
              <a:rPr lang="en-GB" sz="2800" b="1" dirty="0">
                <a:solidFill>
                  <a:srgbClr val="AC162C"/>
                </a:solidFill>
                <a:hlinkClick r:id="rId3"/>
              </a:rPr>
              <a:t>www.mytonhospice.org/refer</a:t>
            </a:r>
            <a:r>
              <a:rPr lang="en-GB" sz="2800" b="1" dirty="0">
                <a:solidFill>
                  <a:srgbClr val="AC162C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AC162C"/>
                </a:solidFill>
              </a:rPr>
              <a:t>Regular updates: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AC162C"/>
                </a:solidFill>
              </a:rPr>
              <a:t>www.mytonhospice.org/healthcare-professionals/</a:t>
            </a:r>
          </a:p>
          <a:p>
            <a:endParaRPr lang="en-GB" dirty="0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9A62D7D8-645F-4923-A9B8-BA360A55C8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491" y="4795882"/>
            <a:ext cx="2022789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6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370A-DEA0-4618-A5FA-BD4ED15B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appreciate your opinion?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9BB2-B4E4-4D86-B1F2-42CA37E3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689764"/>
            <a:ext cx="10753200" cy="3808236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3"/>
              </a:rPr>
              <a:t>https://www.surveymonkey.co.uk/r/ZCFBN78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51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20" y="360000"/>
            <a:ext cx="11201980" cy="352922"/>
          </a:xfrm>
        </p:spPr>
        <p:txBody>
          <a:bodyPr/>
          <a:lstStyle/>
          <a:p>
            <a:r>
              <a:rPr lang="en-GB" dirty="0"/>
              <a:t>Our Hospices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1219" y="1379483"/>
            <a:ext cx="11521387" cy="4228752"/>
          </a:xfrm>
        </p:spPr>
        <p:txBody>
          <a:bodyPr/>
          <a:lstStyle/>
          <a:p>
            <a:pPr marL="0" indent="0">
              <a:buNone/>
            </a:pPr>
            <a:r>
              <a:rPr lang="en-GB" sz="4800" b="1" dirty="0"/>
              <a:t>  Warwick         Rugby  </a:t>
            </a:r>
            <a:r>
              <a:rPr lang="en-GB" dirty="0"/>
              <a:t>                     </a:t>
            </a:r>
            <a:r>
              <a:rPr lang="en-GB" sz="4800" b="1" dirty="0"/>
              <a:t>Coventry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43" y="2456480"/>
            <a:ext cx="3488066" cy="2828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421" y="2456480"/>
            <a:ext cx="3692951" cy="2828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BBFEC-881C-40C5-A3A3-124AA5E5C2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840" y="2456480"/>
            <a:ext cx="4250650" cy="28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4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14199-28B3-4FAD-9BC0-6D790118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138" y="1820007"/>
            <a:ext cx="3939046" cy="2244324"/>
          </a:xfrm>
        </p:spPr>
        <p:txBody>
          <a:bodyPr/>
          <a:lstStyle/>
          <a:p>
            <a:r>
              <a:rPr lang="en-GB" sz="8800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2559-187F-48D2-B74A-C97EFFD83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91417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2F4FD8D-7B6D-43B8-8FDC-10E41E8DC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63732"/>
              </p:ext>
            </p:extLst>
          </p:nvPr>
        </p:nvGraphicFramePr>
        <p:xfrm>
          <a:off x="3599916" y="41693"/>
          <a:ext cx="4777381" cy="677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7E52838-9796-4AC6-89B3-4C0B12EE2A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9916" y="41693"/>
                        <a:ext cx="4777381" cy="6774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9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18800" y="0"/>
            <a:ext cx="10753200" cy="1260000"/>
          </a:xfrm>
        </p:spPr>
        <p:txBody>
          <a:bodyPr/>
          <a:lstStyle/>
          <a:p>
            <a:pPr eaLnBrk="1" hangingPunct="1"/>
            <a:r>
              <a:rPr lang="en-GB" altLang="en-US" dirty="0"/>
              <a:t>Who we care for…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718800" y="1127798"/>
            <a:ext cx="10753200" cy="3808236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/>
              <a:t>‘We provide care and support for people aged 18+ living with a life-limiting illness in Coventry and Warwickshire.  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r>
              <a:rPr lang="en-GB" sz="3600" b="1" dirty="0"/>
              <a:t>We are not just about end of life care, we are here to support patients and their loved ones right from the moment they are diagnosed.’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8569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455" y="138108"/>
            <a:ext cx="10753200" cy="4932655"/>
          </a:xfrm>
        </p:spPr>
        <p:txBody>
          <a:bodyPr/>
          <a:lstStyle/>
          <a:p>
            <a:br>
              <a:rPr lang="en-GB" sz="6600" dirty="0"/>
            </a:br>
            <a:r>
              <a:rPr lang="en-GB" sz="7200" dirty="0"/>
              <a:t>Inpatient </a:t>
            </a:r>
            <a:br>
              <a:rPr lang="en-GB" sz="7200" dirty="0"/>
            </a:br>
            <a:r>
              <a:rPr lang="en-GB" sz="7200" dirty="0"/>
              <a:t>Services </a:t>
            </a:r>
          </a:p>
        </p:txBody>
      </p:sp>
    </p:spTree>
    <p:extLst>
      <p:ext uri="{BB962C8B-B14F-4D97-AF65-F5344CB8AC3E}">
        <p14:creationId xmlns:p14="http://schemas.microsoft.com/office/powerpoint/2010/main" val="178230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EEAB-F44E-4965-9988-5CCA0F29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0" y="123553"/>
            <a:ext cx="9486893" cy="745290"/>
          </a:xfrm>
        </p:spPr>
        <p:txBody>
          <a:bodyPr/>
          <a:lstStyle/>
          <a:p>
            <a:r>
              <a:rPr lang="en-GB" sz="4800" dirty="0"/>
              <a:t>MDT</a:t>
            </a:r>
          </a:p>
        </p:txBody>
      </p:sp>
      <p:sp>
        <p:nvSpPr>
          <p:cNvPr id="44" name="Freeform 13">
            <a:extLst>
              <a:ext uri="{FF2B5EF4-FFF2-40B4-BE49-F238E27FC236}">
                <a16:creationId xmlns:a16="http://schemas.microsoft.com/office/drawing/2014/main" id="{0883AA89-67E9-4A61-97A4-537BE44E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16" y="2149530"/>
            <a:ext cx="2674730" cy="1544687"/>
          </a:xfrm>
          <a:custGeom>
            <a:avLst/>
            <a:gdLst>
              <a:gd name="connsiteX0" fmla="*/ 0 w 1637897"/>
              <a:gd name="connsiteY0" fmla="*/ 899360 h 1798720"/>
              <a:gd name="connsiteX1" fmla="*/ 818949 w 1637897"/>
              <a:gd name="connsiteY1" fmla="*/ 0 h 1798720"/>
              <a:gd name="connsiteX2" fmla="*/ 1637898 w 1637897"/>
              <a:gd name="connsiteY2" fmla="*/ 899360 h 1798720"/>
              <a:gd name="connsiteX3" fmla="*/ 818949 w 1637897"/>
              <a:gd name="connsiteY3" fmla="*/ 1798720 h 1798720"/>
              <a:gd name="connsiteX4" fmla="*/ 0 w 1637897"/>
              <a:gd name="connsiteY4" fmla="*/ 899360 h 17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897" h="1798720">
                <a:moveTo>
                  <a:pt x="0" y="899360"/>
                </a:moveTo>
                <a:cubicBezTo>
                  <a:pt x="0" y="402657"/>
                  <a:pt x="366656" y="0"/>
                  <a:pt x="818949" y="0"/>
                </a:cubicBezTo>
                <a:cubicBezTo>
                  <a:pt x="1271242" y="0"/>
                  <a:pt x="1637898" y="402657"/>
                  <a:pt x="1637898" y="899360"/>
                </a:cubicBezTo>
                <a:cubicBezTo>
                  <a:pt x="1637898" y="1396063"/>
                  <a:pt x="1271242" y="1798720"/>
                  <a:pt x="818949" y="1798720"/>
                </a:cubicBezTo>
                <a:cubicBezTo>
                  <a:pt x="366656" y="1798720"/>
                  <a:pt x="0" y="1396063"/>
                  <a:pt x="0" y="899360"/>
                </a:cubicBezTo>
                <a:close/>
              </a:path>
            </a:pathLst>
          </a:custGeom>
          <a:solidFill>
            <a:srgbClr val="AC162C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614" tIns="295166" rIns="271614" bIns="295166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b="1" kern="1200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46" name="Freeform 21">
            <a:extLst>
              <a:ext uri="{FF2B5EF4-FFF2-40B4-BE49-F238E27FC236}">
                <a16:creationId xmlns:a16="http://schemas.microsoft.com/office/drawing/2014/main" id="{E942155E-85BE-44D9-864A-8F1054E5420A}"/>
              </a:ext>
            </a:extLst>
          </p:cNvPr>
          <p:cNvSpPr/>
          <p:nvPr/>
        </p:nvSpPr>
        <p:spPr>
          <a:xfrm>
            <a:off x="1753007" y="1857630"/>
            <a:ext cx="1563364" cy="823689"/>
          </a:xfrm>
          <a:custGeom>
            <a:avLst/>
            <a:gdLst>
              <a:gd name="connsiteX0" fmla="*/ 0 w 1414630"/>
              <a:gd name="connsiteY0" fmla="*/ 429418 h 858835"/>
              <a:gd name="connsiteX1" fmla="*/ 707315 w 1414630"/>
              <a:gd name="connsiteY1" fmla="*/ 0 h 858835"/>
              <a:gd name="connsiteX2" fmla="*/ 1414630 w 1414630"/>
              <a:gd name="connsiteY2" fmla="*/ 429418 h 858835"/>
              <a:gd name="connsiteX3" fmla="*/ 707315 w 1414630"/>
              <a:gd name="connsiteY3" fmla="*/ 858836 h 858835"/>
              <a:gd name="connsiteX4" fmla="*/ 0 w 1414630"/>
              <a:gd name="connsiteY4" fmla="*/ 429418 h 8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630" h="858835">
                <a:moveTo>
                  <a:pt x="0" y="429418"/>
                </a:moveTo>
                <a:cubicBezTo>
                  <a:pt x="0" y="192257"/>
                  <a:pt x="316676" y="0"/>
                  <a:pt x="707315" y="0"/>
                </a:cubicBezTo>
                <a:cubicBezTo>
                  <a:pt x="1097954" y="0"/>
                  <a:pt x="1414630" y="192257"/>
                  <a:pt x="1414630" y="429418"/>
                </a:cubicBezTo>
                <a:cubicBezTo>
                  <a:pt x="1414630" y="666579"/>
                  <a:pt x="1097954" y="858836"/>
                  <a:pt x="707315" y="858836"/>
                </a:cubicBezTo>
                <a:cubicBezTo>
                  <a:pt x="316676" y="858836"/>
                  <a:pt x="0" y="666579"/>
                  <a:pt x="0" y="429418"/>
                </a:cubicBezTo>
                <a:close/>
              </a:path>
            </a:pathLst>
          </a:custGeom>
          <a:solidFill>
            <a:srgbClr val="35B6A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758" tIns="147363" rIns="228758" bIns="1473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/>
              <a:t>Complementary Therapy</a:t>
            </a:r>
            <a:endParaRPr lang="en-US" sz="1050" b="1" kern="1200" dirty="0"/>
          </a:p>
        </p:txBody>
      </p:sp>
      <p:sp>
        <p:nvSpPr>
          <p:cNvPr id="67" name="Freeform 21">
            <a:extLst>
              <a:ext uri="{FF2B5EF4-FFF2-40B4-BE49-F238E27FC236}">
                <a16:creationId xmlns:a16="http://schemas.microsoft.com/office/drawing/2014/main" id="{044A1913-0F42-4586-A39F-250FDFB1D299}"/>
              </a:ext>
            </a:extLst>
          </p:cNvPr>
          <p:cNvSpPr/>
          <p:nvPr/>
        </p:nvSpPr>
        <p:spPr>
          <a:xfrm>
            <a:off x="3318233" y="426129"/>
            <a:ext cx="1723346" cy="823689"/>
          </a:xfrm>
          <a:custGeom>
            <a:avLst/>
            <a:gdLst>
              <a:gd name="connsiteX0" fmla="*/ 0 w 1414630"/>
              <a:gd name="connsiteY0" fmla="*/ 429418 h 858835"/>
              <a:gd name="connsiteX1" fmla="*/ 707315 w 1414630"/>
              <a:gd name="connsiteY1" fmla="*/ 0 h 858835"/>
              <a:gd name="connsiteX2" fmla="*/ 1414630 w 1414630"/>
              <a:gd name="connsiteY2" fmla="*/ 429418 h 858835"/>
              <a:gd name="connsiteX3" fmla="*/ 707315 w 1414630"/>
              <a:gd name="connsiteY3" fmla="*/ 858836 h 858835"/>
              <a:gd name="connsiteX4" fmla="*/ 0 w 1414630"/>
              <a:gd name="connsiteY4" fmla="*/ 429418 h 8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630" h="858835">
                <a:moveTo>
                  <a:pt x="0" y="429418"/>
                </a:moveTo>
                <a:cubicBezTo>
                  <a:pt x="0" y="192257"/>
                  <a:pt x="316676" y="0"/>
                  <a:pt x="707315" y="0"/>
                </a:cubicBezTo>
                <a:cubicBezTo>
                  <a:pt x="1097954" y="0"/>
                  <a:pt x="1414630" y="192257"/>
                  <a:pt x="1414630" y="429418"/>
                </a:cubicBezTo>
                <a:cubicBezTo>
                  <a:pt x="1414630" y="666579"/>
                  <a:pt x="1097954" y="858836"/>
                  <a:pt x="707315" y="858836"/>
                </a:cubicBezTo>
                <a:cubicBezTo>
                  <a:pt x="316676" y="858836"/>
                  <a:pt x="0" y="666579"/>
                  <a:pt x="0" y="429418"/>
                </a:cubicBezTo>
                <a:close/>
              </a:path>
            </a:pathLst>
          </a:custGeom>
          <a:solidFill>
            <a:srgbClr val="35B6A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758" tIns="147363" rIns="228758" bIns="1473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/>
              <a:t>Medical</a:t>
            </a:r>
            <a:endParaRPr lang="en-US" sz="1050" b="1" kern="1200" dirty="0"/>
          </a:p>
        </p:txBody>
      </p:sp>
      <p:sp>
        <p:nvSpPr>
          <p:cNvPr id="68" name="Freeform 21">
            <a:extLst>
              <a:ext uri="{FF2B5EF4-FFF2-40B4-BE49-F238E27FC236}">
                <a16:creationId xmlns:a16="http://schemas.microsoft.com/office/drawing/2014/main" id="{ECCA1FF0-8435-4916-B6AE-A48D48F85E6A}"/>
              </a:ext>
            </a:extLst>
          </p:cNvPr>
          <p:cNvSpPr/>
          <p:nvPr/>
        </p:nvSpPr>
        <p:spPr>
          <a:xfrm>
            <a:off x="6504740" y="371212"/>
            <a:ext cx="1723346" cy="823689"/>
          </a:xfrm>
          <a:custGeom>
            <a:avLst/>
            <a:gdLst>
              <a:gd name="connsiteX0" fmla="*/ 0 w 1414630"/>
              <a:gd name="connsiteY0" fmla="*/ 429418 h 858835"/>
              <a:gd name="connsiteX1" fmla="*/ 707315 w 1414630"/>
              <a:gd name="connsiteY1" fmla="*/ 0 h 858835"/>
              <a:gd name="connsiteX2" fmla="*/ 1414630 w 1414630"/>
              <a:gd name="connsiteY2" fmla="*/ 429418 h 858835"/>
              <a:gd name="connsiteX3" fmla="*/ 707315 w 1414630"/>
              <a:gd name="connsiteY3" fmla="*/ 858836 h 858835"/>
              <a:gd name="connsiteX4" fmla="*/ 0 w 1414630"/>
              <a:gd name="connsiteY4" fmla="*/ 429418 h 8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630" h="858835">
                <a:moveTo>
                  <a:pt x="0" y="429418"/>
                </a:moveTo>
                <a:cubicBezTo>
                  <a:pt x="0" y="192257"/>
                  <a:pt x="316676" y="0"/>
                  <a:pt x="707315" y="0"/>
                </a:cubicBezTo>
                <a:cubicBezTo>
                  <a:pt x="1097954" y="0"/>
                  <a:pt x="1414630" y="192257"/>
                  <a:pt x="1414630" y="429418"/>
                </a:cubicBezTo>
                <a:cubicBezTo>
                  <a:pt x="1414630" y="666579"/>
                  <a:pt x="1097954" y="858836"/>
                  <a:pt x="707315" y="858836"/>
                </a:cubicBezTo>
                <a:cubicBezTo>
                  <a:pt x="316676" y="858836"/>
                  <a:pt x="0" y="666579"/>
                  <a:pt x="0" y="429418"/>
                </a:cubicBezTo>
                <a:close/>
              </a:path>
            </a:pathLst>
          </a:custGeom>
          <a:solidFill>
            <a:srgbClr val="35B6A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758" tIns="147363" rIns="228758" bIns="1473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/>
              <a:t>Nursing</a:t>
            </a:r>
            <a:endParaRPr lang="en-US" sz="1050" b="1" kern="1200" dirty="0"/>
          </a:p>
        </p:txBody>
      </p:sp>
      <p:sp>
        <p:nvSpPr>
          <p:cNvPr id="70" name="Freeform 21">
            <a:extLst>
              <a:ext uri="{FF2B5EF4-FFF2-40B4-BE49-F238E27FC236}">
                <a16:creationId xmlns:a16="http://schemas.microsoft.com/office/drawing/2014/main" id="{BF7E3F48-2D1B-4DAD-BC8D-D189439BF325}"/>
              </a:ext>
            </a:extLst>
          </p:cNvPr>
          <p:cNvSpPr/>
          <p:nvPr/>
        </p:nvSpPr>
        <p:spPr>
          <a:xfrm>
            <a:off x="3175553" y="4461648"/>
            <a:ext cx="1712273" cy="823689"/>
          </a:xfrm>
          <a:custGeom>
            <a:avLst/>
            <a:gdLst>
              <a:gd name="connsiteX0" fmla="*/ 0 w 1414630"/>
              <a:gd name="connsiteY0" fmla="*/ 429418 h 858835"/>
              <a:gd name="connsiteX1" fmla="*/ 707315 w 1414630"/>
              <a:gd name="connsiteY1" fmla="*/ 0 h 858835"/>
              <a:gd name="connsiteX2" fmla="*/ 1414630 w 1414630"/>
              <a:gd name="connsiteY2" fmla="*/ 429418 h 858835"/>
              <a:gd name="connsiteX3" fmla="*/ 707315 w 1414630"/>
              <a:gd name="connsiteY3" fmla="*/ 858836 h 858835"/>
              <a:gd name="connsiteX4" fmla="*/ 0 w 1414630"/>
              <a:gd name="connsiteY4" fmla="*/ 429418 h 8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630" h="858835">
                <a:moveTo>
                  <a:pt x="0" y="429418"/>
                </a:moveTo>
                <a:cubicBezTo>
                  <a:pt x="0" y="192257"/>
                  <a:pt x="316676" y="0"/>
                  <a:pt x="707315" y="0"/>
                </a:cubicBezTo>
                <a:cubicBezTo>
                  <a:pt x="1097954" y="0"/>
                  <a:pt x="1414630" y="192257"/>
                  <a:pt x="1414630" y="429418"/>
                </a:cubicBezTo>
                <a:cubicBezTo>
                  <a:pt x="1414630" y="666579"/>
                  <a:pt x="1097954" y="858836"/>
                  <a:pt x="707315" y="858836"/>
                </a:cubicBezTo>
                <a:cubicBezTo>
                  <a:pt x="316676" y="858836"/>
                  <a:pt x="0" y="666579"/>
                  <a:pt x="0" y="429418"/>
                </a:cubicBezTo>
                <a:close/>
              </a:path>
            </a:pathLst>
          </a:custGeom>
          <a:solidFill>
            <a:srgbClr val="35B6A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758" tIns="147363" rIns="228758" bIns="1473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/>
              <a:t>Counselling</a:t>
            </a:r>
            <a:endParaRPr lang="en-US" sz="1050" b="1" kern="1200" dirty="0"/>
          </a:p>
        </p:txBody>
      </p:sp>
      <p:sp>
        <p:nvSpPr>
          <p:cNvPr id="71" name="Freeform 21">
            <a:extLst>
              <a:ext uri="{FF2B5EF4-FFF2-40B4-BE49-F238E27FC236}">
                <a16:creationId xmlns:a16="http://schemas.microsoft.com/office/drawing/2014/main" id="{D5677AEB-DCBB-4C05-8C80-745013ED6BFF}"/>
              </a:ext>
            </a:extLst>
          </p:cNvPr>
          <p:cNvSpPr/>
          <p:nvPr/>
        </p:nvSpPr>
        <p:spPr>
          <a:xfrm>
            <a:off x="6570525" y="4495327"/>
            <a:ext cx="1712272" cy="823689"/>
          </a:xfrm>
          <a:custGeom>
            <a:avLst/>
            <a:gdLst>
              <a:gd name="connsiteX0" fmla="*/ 0 w 1414630"/>
              <a:gd name="connsiteY0" fmla="*/ 429418 h 858835"/>
              <a:gd name="connsiteX1" fmla="*/ 707315 w 1414630"/>
              <a:gd name="connsiteY1" fmla="*/ 0 h 858835"/>
              <a:gd name="connsiteX2" fmla="*/ 1414630 w 1414630"/>
              <a:gd name="connsiteY2" fmla="*/ 429418 h 858835"/>
              <a:gd name="connsiteX3" fmla="*/ 707315 w 1414630"/>
              <a:gd name="connsiteY3" fmla="*/ 858836 h 858835"/>
              <a:gd name="connsiteX4" fmla="*/ 0 w 1414630"/>
              <a:gd name="connsiteY4" fmla="*/ 429418 h 8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630" h="858835">
                <a:moveTo>
                  <a:pt x="0" y="429418"/>
                </a:moveTo>
                <a:cubicBezTo>
                  <a:pt x="0" y="192257"/>
                  <a:pt x="316676" y="0"/>
                  <a:pt x="707315" y="0"/>
                </a:cubicBezTo>
                <a:cubicBezTo>
                  <a:pt x="1097954" y="0"/>
                  <a:pt x="1414630" y="192257"/>
                  <a:pt x="1414630" y="429418"/>
                </a:cubicBezTo>
                <a:cubicBezTo>
                  <a:pt x="1414630" y="666579"/>
                  <a:pt x="1097954" y="858836"/>
                  <a:pt x="707315" y="858836"/>
                </a:cubicBezTo>
                <a:cubicBezTo>
                  <a:pt x="316676" y="858836"/>
                  <a:pt x="0" y="666579"/>
                  <a:pt x="0" y="429418"/>
                </a:cubicBezTo>
                <a:close/>
              </a:path>
            </a:pathLst>
          </a:custGeom>
          <a:solidFill>
            <a:srgbClr val="35B6A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758" tIns="147363" rIns="228758" bIns="1473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kern="1200" dirty="0"/>
              <a:t>OT</a:t>
            </a:r>
          </a:p>
        </p:txBody>
      </p:sp>
      <p:sp>
        <p:nvSpPr>
          <p:cNvPr id="72" name="Freeform 21">
            <a:extLst>
              <a:ext uri="{FF2B5EF4-FFF2-40B4-BE49-F238E27FC236}">
                <a16:creationId xmlns:a16="http://schemas.microsoft.com/office/drawing/2014/main" id="{8A5B1182-44F9-43A3-915B-69BC54B67050}"/>
              </a:ext>
            </a:extLst>
          </p:cNvPr>
          <p:cNvSpPr/>
          <p:nvPr/>
        </p:nvSpPr>
        <p:spPr>
          <a:xfrm>
            <a:off x="8382667" y="1852322"/>
            <a:ext cx="1730125" cy="925789"/>
          </a:xfrm>
          <a:custGeom>
            <a:avLst/>
            <a:gdLst>
              <a:gd name="connsiteX0" fmla="*/ 0 w 1414630"/>
              <a:gd name="connsiteY0" fmla="*/ 429418 h 858835"/>
              <a:gd name="connsiteX1" fmla="*/ 707315 w 1414630"/>
              <a:gd name="connsiteY1" fmla="*/ 0 h 858835"/>
              <a:gd name="connsiteX2" fmla="*/ 1414630 w 1414630"/>
              <a:gd name="connsiteY2" fmla="*/ 429418 h 858835"/>
              <a:gd name="connsiteX3" fmla="*/ 707315 w 1414630"/>
              <a:gd name="connsiteY3" fmla="*/ 858836 h 858835"/>
              <a:gd name="connsiteX4" fmla="*/ 0 w 1414630"/>
              <a:gd name="connsiteY4" fmla="*/ 429418 h 8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630" h="858835">
                <a:moveTo>
                  <a:pt x="0" y="429418"/>
                </a:moveTo>
                <a:cubicBezTo>
                  <a:pt x="0" y="192257"/>
                  <a:pt x="316676" y="0"/>
                  <a:pt x="707315" y="0"/>
                </a:cubicBezTo>
                <a:cubicBezTo>
                  <a:pt x="1097954" y="0"/>
                  <a:pt x="1414630" y="192257"/>
                  <a:pt x="1414630" y="429418"/>
                </a:cubicBezTo>
                <a:cubicBezTo>
                  <a:pt x="1414630" y="666579"/>
                  <a:pt x="1097954" y="858836"/>
                  <a:pt x="707315" y="858836"/>
                </a:cubicBezTo>
                <a:cubicBezTo>
                  <a:pt x="316676" y="858836"/>
                  <a:pt x="0" y="666579"/>
                  <a:pt x="0" y="429418"/>
                </a:cubicBezTo>
                <a:close/>
              </a:path>
            </a:pathLst>
          </a:custGeom>
          <a:solidFill>
            <a:srgbClr val="35B6A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758" tIns="147363" rIns="228758" bIns="1473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/>
              <a:t>Citizens Advice</a:t>
            </a:r>
            <a:endParaRPr lang="en-US" sz="1050" b="1" kern="1200" dirty="0"/>
          </a:p>
        </p:txBody>
      </p:sp>
      <p:sp>
        <p:nvSpPr>
          <p:cNvPr id="73" name="Freeform 21">
            <a:extLst>
              <a:ext uri="{FF2B5EF4-FFF2-40B4-BE49-F238E27FC236}">
                <a16:creationId xmlns:a16="http://schemas.microsoft.com/office/drawing/2014/main" id="{930A5361-67AE-4EB6-B6C5-7BB35D9A8D8D}"/>
              </a:ext>
            </a:extLst>
          </p:cNvPr>
          <p:cNvSpPr/>
          <p:nvPr/>
        </p:nvSpPr>
        <p:spPr>
          <a:xfrm>
            <a:off x="8340412" y="3376881"/>
            <a:ext cx="1644399" cy="823689"/>
          </a:xfrm>
          <a:custGeom>
            <a:avLst/>
            <a:gdLst>
              <a:gd name="connsiteX0" fmla="*/ 0 w 1414630"/>
              <a:gd name="connsiteY0" fmla="*/ 429418 h 858835"/>
              <a:gd name="connsiteX1" fmla="*/ 707315 w 1414630"/>
              <a:gd name="connsiteY1" fmla="*/ 0 h 858835"/>
              <a:gd name="connsiteX2" fmla="*/ 1414630 w 1414630"/>
              <a:gd name="connsiteY2" fmla="*/ 429418 h 858835"/>
              <a:gd name="connsiteX3" fmla="*/ 707315 w 1414630"/>
              <a:gd name="connsiteY3" fmla="*/ 858836 h 858835"/>
              <a:gd name="connsiteX4" fmla="*/ 0 w 1414630"/>
              <a:gd name="connsiteY4" fmla="*/ 429418 h 8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630" h="858835">
                <a:moveTo>
                  <a:pt x="0" y="429418"/>
                </a:moveTo>
                <a:cubicBezTo>
                  <a:pt x="0" y="192257"/>
                  <a:pt x="316676" y="0"/>
                  <a:pt x="707315" y="0"/>
                </a:cubicBezTo>
                <a:cubicBezTo>
                  <a:pt x="1097954" y="0"/>
                  <a:pt x="1414630" y="192257"/>
                  <a:pt x="1414630" y="429418"/>
                </a:cubicBezTo>
                <a:cubicBezTo>
                  <a:pt x="1414630" y="666579"/>
                  <a:pt x="1097954" y="858836"/>
                  <a:pt x="707315" y="858836"/>
                </a:cubicBezTo>
                <a:cubicBezTo>
                  <a:pt x="316676" y="858836"/>
                  <a:pt x="0" y="666579"/>
                  <a:pt x="0" y="429418"/>
                </a:cubicBezTo>
                <a:close/>
              </a:path>
            </a:pathLst>
          </a:custGeom>
          <a:solidFill>
            <a:srgbClr val="35B6A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758" tIns="147363" rIns="228758" bIns="1473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/>
              <a:t>Physio</a:t>
            </a:r>
            <a:endParaRPr lang="en-US" sz="1050" b="1" kern="1200" dirty="0"/>
          </a:p>
        </p:txBody>
      </p:sp>
      <p:sp>
        <p:nvSpPr>
          <p:cNvPr id="79" name="Freeform 21">
            <a:extLst>
              <a:ext uri="{FF2B5EF4-FFF2-40B4-BE49-F238E27FC236}">
                <a16:creationId xmlns:a16="http://schemas.microsoft.com/office/drawing/2014/main" id="{86B75DEF-F199-42E8-932B-82F3BD84A23C}"/>
              </a:ext>
            </a:extLst>
          </p:cNvPr>
          <p:cNvSpPr/>
          <p:nvPr/>
        </p:nvSpPr>
        <p:spPr>
          <a:xfrm>
            <a:off x="1630538" y="3376882"/>
            <a:ext cx="1563364" cy="823689"/>
          </a:xfrm>
          <a:custGeom>
            <a:avLst/>
            <a:gdLst>
              <a:gd name="connsiteX0" fmla="*/ 0 w 1414630"/>
              <a:gd name="connsiteY0" fmla="*/ 429418 h 858835"/>
              <a:gd name="connsiteX1" fmla="*/ 707315 w 1414630"/>
              <a:gd name="connsiteY1" fmla="*/ 0 h 858835"/>
              <a:gd name="connsiteX2" fmla="*/ 1414630 w 1414630"/>
              <a:gd name="connsiteY2" fmla="*/ 429418 h 858835"/>
              <a:gd name="connsiteX3" fmla="*/ 707315 w 1414630"/>
              <a:gd name="connsiteY3" fmla="*/ 858836 h 858835"/>
              <a:gd name="connsiteX4" fmla="*/ 0 w 1414630"/>
              <a:gd name="connsiteY4" fmla="*/ 429418 h 85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630" h="858835">
                <a:moveTo>
                  <a:pt x="0" y="429418"/>
                </a:moveTo>
                <a:cubicBezTo>
                  <a:pt x="0" y="192257"/>
                  <a:pt x="316676" y="0"/>
                  <a:pt x="707315" y="0"/>
                </a:cubicBezTo>
                <a:cubicBezTo>
                  <a:pt x="1097954" y="0"/>
                  <a:pt x="1414630" y="192257"/>
                  <a:pt x="1414630" y="429418"/>
                </a:cubicBezTo>
                <a:cubicBezTo>
                  <a:pt x="1414630" y="666579"/>
                  <a:pt x="1097954" y="858836"/>
                  <a:pt x="707315" y="858836"/>
                </a:cubicBezTo>
                <a:cubicBezTo>
                  <a:pt x="316676" y="858836"/>
                  <a:pt x="0" y="666579"/>
                  <a:pt x="0" y="429418"/>
                </a:cubicBezTo>
                <a:close/>
              </a:path>
            </a:pathLst>
          </a:custGeom>
          <a:solidFill>
            <a:srgbClr val="35B6A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758" tIns="147363" rIns="228758" bIns="147363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kern="1200" dirty="0"/>
              <a:t>S</a:t>
            </a:r>
            <a:r>
              <a:rPr lang="en-US" sz="1050" b="1" dirty="0"/>
              <a:t>piritual &amp; pastoral</a:t>
            </a:r>
            <a:r>
              <a:rPr lang="en-US" sz="1050" b="1" kern="1200" dirty="0"/>
              <a:t> Care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E26EB2-5A95-4380-937C-A85029F725B5}"/>
              </a:ext>
            </a:extLst>
          </p:cNvPr>
          <p:cNvCxnSpPr>
            <a:cxnSpLocks/>
          </p:cNvCxnSpPr>
          <p:nvPr/>
        </p:nvCxnSpPr>
        <p:spPr>
          <a:xfrm>
            <a:off x="4633443" y="1166051"/>
            <a:ext cx="642202" cy="1047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7F8078-DFB3-422E-A58C-60ACD1E579FF}"/>
              </a:ext>
            </a:extLst>
          </p:cNvPr>
          <p:cNvCxnSpPr>
            <a:cxnSpLocks/>
          </p:cNvCxnSpPr>
          <p:nvPr/>
        </p:nvCxnSpPr>
        <p:spPr>
          <a:xfrm>
            <a:off x="3283960" y="2379829"/>
            <a:ext cx="1355275" cy="238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FA8C4EB-BF49-43AF-8010-EC07AEC574BC}"/>
              </a:ext>
            </a:extLst>
          </p:cNvPr>
          <p:cNvCxnSpPr>
            <a:cxnSpLocks/>
          </p:cNvCxnSpPr>
          <p:nvPr/>
        </p:nvCxnSpPr>
        <p:spPr>
          <a:xfrm flipV="1">
            <a:off x="3143693" y="3203518"/>
            <a:ext cx="1495542" cy="3900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A0298FF-856A-4688-B9DD-0AD7AF59BDF9}"/>
              </a:ext>
            </a:extLst>
          </p:cNvPr>
          <p:cNvCxnSpPr>
            <a:cxnSpLocks/>
          </p:cNvCxnSpPr>
          <p:nvPr/>
        </p:nvCxnSpPr>
        <p:spPr>
          <a:xfrm flipH="1">
            <a:off x="4313432" y="3614916"/>
            <a:ext cx="871544" cy="8565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DAEA70B-9A17-4590-B231-A6F0E0EB309A}"/>
              </a:ext>
            </a:extLst>
          </p:cNvPr>
          <p:cNvCxnSpPr>
            <a:cxnSpLocks/>
          </p:cNvCxnSpPr>
          <p:nvPr/>
        </p:nvCxnSpPr>
        <p:spPr>
          <a:xfrm>
            <a:off x="6287278" y="3660539"/>
            <a:ext cx="719450" cy="9004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D7125E5-28C3-4074-8F79-3406CA3C498A}"/>
              </a:ext>
            </a:extLst>
          </p:cNvPr>
          <p:cNvCxnSpPr>
            <a:cxnSpLocks/>
          </p:cNvCxnSpPr>
          <p:nvPr/>
        </p:nvCxnSpPr>
        <p:spPr>
          <a:xfrm>
            <a:off x="7061309" y="3217175"/>
            <a:ext cx="1321358" cy="3977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3B3A4D6-71E1-4B90-8445-874FE7E8BE9E}"/>
              </a:ext>
            </a:extLst>
          </p:cNvPr>
          <p:cNvCxnSpPr>
            <a:cxnSpLocks/>
          </p:cNvCxnSpPr>
          <p:nvPr/>
        </p:nvCxnSpPr>
        <p:spPr>
          <a:xfrm flipH="1">
            <a:off x="6541774" y="1187730"/>
            <a:ext cx="616543" cy="10594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3C5DDF5-7BBF-4D0A-B84F-2F32B5C9DE4D}"/>
              </a:ext>
            </a:extLst>
          </p:cNvPr>
          <p:cNvCxnSpPr>
            <a:cxnSpLocks/>
          </p:cNvCxnSpPr>
          <p:nvPr/>
        </p:nvCxnSpPr>
        <p:spPr>
          <a:xfrm flipV="1">
            <a:off x="7061309" y="2356454"/>
            <a:ext cx="1321358" cy="2529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7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E55A319-C32F-4937-A818-317AA64D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80" y="73420"/>
            <a:ext cx="10753200" cy="889765"/>
          </a:xfrm>
        </p:spPr>
        <p:txBody>
          <a:bodyPr/>
          <a:lstStyle/>
          <a:p>
            <a:r>
              <a:rPr lang="en-GB" sz="4800" dirty="0"/>
              <a:t>Inpatients </a:t>
            </a:r>
            <a:r>
              <a:rPr lang="en-GB" sz="2800" dirty="0"/>
              <a:t>(September 2023)     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498" y="530621"/>
            <a:ext cx="12192000" cy="52186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/>
              <a:t>Inpatient units:</a:t>
            </a:r>
          </a:p>
          <a:p>
            <a:pPr marL="0" indent="0">
              <a:buNone/>
            </a:pPr>
            <a:r>
              <a:rPr lang="en-GB" sz="2800" dirty="0"/>
              <a:t>	16 </a:t>
            </a:r>
            <a:r>
              <a:rPr lang="en-GB" sz="2400" dirty="0"/>
              <a:t>Coventry Myton Inpatient Unit</a:t>
            </a:r>
          </a:p>
          <a:p>
            <a:pPr marL="0" indent="0">
              <a:buNone/>
            </a:pPr>
            <a:r>
              <a:rPr lang="en-GB" sz="2400" dirty="0"/>
              <a:t>	14  Warwick Myton Inpatient Unit</a:t>
            </a:r>
          </a:p>
          <a:p>
            <a:pPr marL="0" indent="0">
              <a:buNone/>
            </a:pPr>
            <a:r>
              <a:rPr lang="en-GB" sz="2800" b="1" dirty="0"/>
              <a:t>          </a:t>
            </a:r>
            <a:endParaRPr lang="en-GB" sz="2800" dirty="0"/>
          </a:p>
          <a:p>
            <a:r>
              <a:rPr lang="en-GB" sz="2800" dirty="0"/>
              <a:t>Referral Reasons: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b="1" dirty="0"/>
              <a:t>Symptom Control </a:t>
            </a:r>
            <a:r>
              <a:rPr lang="en-GB" sz="2800" dirty="0"/>
              <a:t>– </a:t>
            </a:r>
            <a:r>
              <a:rPr lang="en-GB" sz="2400" dirty="0"/>
              <a:t>physical, spiritual and psychological needs</a:t>
            </a:r>
          </a:p>
          <a:p>
            <a:pPr marL="0" indent="0">
              <a:buNone/>
            </a:pPr>
            <a:r>
              <a:rPr lang="en-GB" sz="2800" b="1" dirty="0"/>
              <a:t>	Terminal Care </a:t>
            </a:r>
            <a:r>
              <a:rPr lang="en-GB" sz="2800" dirty="0"/>
              <a:t>– </a:t>
            </a:r>
            <a:r>
              <a:rPr lang="en-GB" sz="2400" dirty="0"/>
              <a:t>days to weeks </a:t>
            </a:r>
          </a:p>
          <a:p>
            <a:pPr marL="0" indent="0">
              <a:buNone/>
            </a:pPr>
            <a:r>
              <a:rPr lang="en-GB" sz="2800" dirty="0"/>
              <a:t>         </a:t>
            </a:r>
            <a:r>
              <a:rPr lang="en-GB" sz="2800" b="1" dirty="0"/>
              <a:t>Respite</a:t>
            </a:r>
            <a:r>
              <a:rPr lang="en-GB" sz="2800" dirty="0"/>
              <a:t> – </a:t>
            </a:r>
            <a:r>
              <a:rPr lang="en-GB" sz="2400" dirty="0"/>
              <a:t>scheduled and planned stay for 1 week, twice a year</a:t>
            </a:r>
          </a:p>
          <a:p>
            <a:pPr marL="0" indent="0">
              <a:buNone/>
            </a:pPr>
            <a:r>
              <a:rPr lang="en-GB" sz="2800" dirty="0"/>
              <a:t>                       </a:t>
            </a:r>
            <a:r>
              <a:rPr lang="en-GB" sz="2000" dirty="0"/>
              <a:t>  (*Respite – currently at Warwick Myton Hospice)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8</a:t>
            </a:r>
          </a:p>
          <a:p>
            <a:pPr marL="0" indent="0">
              <a:buNone/>
            </a:pPr>
            <a:r>
              <a:rPr lang="en-GB" sz="2800" dirty="0"/>
              <a:t>	</a:t>
            </a:r>
          </a:p>
          <a:p>
            <a:pPr marL="0" indent="0">
              <a:buNone/>
            </a:pPr>
            <a:r>
              <a:rPr lang="en-GB" sz="2800" dirty="0"/>
              <a:t>	</a:t>
            </a:r>
          </a:p>
          <a:p>
            <a:pPr marL="0" indent="0">
              <a:buNone/>
            </a:pPr>
            <a:r>
              <a:rPr lang="en-GB" sz="2800" dirty="0"/>
              <a:t>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>
              <a:solidFill>
                <a:srgbClr val="AC162C"/>
              </a:solidFill>
            </a:endParaRPr>
          </a:p>
          <a:p>
            <a:endParaRPr lang="en-GB" dirty="0"/>
          </a:p>
          <a:p>
            <a:pPr lvl="2"/>
            <a:endParaRPr lang="en-GB" dirty="0"/>
          </a:p>
        </p:txBody>
      </p:sp>
      <p:sp>
        <p:nvSpPr>
          <p:cNvPr id="2" name="AutoShape 2" descr="https://ukc-powerpoint.officeapps.live.com/pods/GetClipboardImage.ashx?Id=c5272f08-7f1b-4edb-8976-22bcbe9a6b72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s://ukc-powerpoint.officeapps.live.com/pods/GetClipboardImage.ashx?Id=cf064ccc-041c-41b2-9a93-df56905b1ece&amp;DC=GUK1&amp;wdoverrides=GetClipboardImageEnabled:tru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CBAA9-F01A-42AD-BF77-08F7B39ED5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056" y="1028668"/>
            <a:ext cx="4535384" cy="19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D4CB-EBB2-4EE5-8B2D-40BE073C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8" y="111787"/>
            <a:ext cx="6750770" cy="580292"/>
          </a:xfrm>
        </p:spPr>
        <p:txBody>
          <a:bodyPr/>
          <a:lstStyle/>
          <a:p>
            <a:r>
              <a:rPr lang="en-GB" dirty="0"/>
              <a:t>What can we offer?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489F8-1972-4BB9-B8E6-67B1720B3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76" y="776323"/>
            <a:ext cx="10753200" cy="3808236"/>
          </a:xfrm>
        </p:spPr>
        <p:txBody>
          <a:bodyPr/>
          <a:lstStyle/>
          <a:p>
            <a:r>
              <a:rPr lang="en-GB" dirty="0"/>
              <a:t>All Patients rooms have access to our gardens.</a:t>
            </a:r>
          </a:p>
          <a:p>
            <a:r>
              <a:rPr lang="en-GB" dirty="0"/>
              <a:t>Patients are able to have their pets (with clean paws!) visit.</a:t>
            </a:r>
          </a:p>
          <a:p>
            <a:r>
              <a:rPr lang="en-GB" dirty="0"/>
              <a:t>Smoking room for patients</a:t>
            </a:r>
          </a:p>
          <a:p>
            <a:r>
              <a:rPr lang="en-GB" dirty="0"/>
              <a:t>Family facilities: 2 flats at each site. quiet rooms, relatives able to order from our food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CD29F-2F56-4B42-99BD-D60AE6B49B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3158341"/>
            <a:ext cx="5159538" cy="2067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E8ABE-FC3D-4FE0-BC40-84E305D80D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495" y="3163309"/>
            <a:ext cx="3114471" cy="2070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E4811-85EA-4B8E-B350-CDC73345AA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400" y="2881923"/>
            <a:ext cx="1963402" cy="261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5928" y="174275"/>
            <a:ext cx="10753200" cy="699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AC162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Inpatient referrals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6886" y="1014821"/>
            <a:ext cx="7265392" cy="4267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89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Referrals Team cover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Mon to Fri 8am – 6pm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latin typeface="Century Gothic" panose="020F0302020204030204"/>
              </a:rPr>
              <a:t>  (</a:t>
            </a:r>
            <a:r>
              <a:rPr lang="en-US" sz="2800" dirty="0">
                <a:latin typeface="Century Gothic" panose="020F0302020204030204"/>
              </a:rPr>
              <a:t>excluding bank holidays</a:t>
            </a:r>
            <a:r>
              <a:rPr lang="en-US" sz="3200" dirty="0">
                <a:latin typeface="Century Gothic" panose="020F0302020204030204"/>
              </a:rPr>
              <a:t>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Out of Hours via IPU nurse in charge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Online referral form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Century Gothic" panose="020F0302020204030204"/>
              </a:rPr>
              <a:t>Call us: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1603" y="4500364"/>
            <a:ext cx="7181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AC162C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01926 838889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5636" y="4172002"/>
            <a:ext cx="5140037" cy="369332"/>
          </a:xfrm>
          <a:prstGeom prst="rect">
            <a:avLst/>
          </a:prstGeom>
          <a:solidFill>
            <a:srgbClr val="AC162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Referrals and Discharge Team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7B107-E67A-466D-B5FF-219CC9364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636" y="1202509"/>
            <a:ext cx="5095121" cy="29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04" y="137791"/>
            <a:ext cx="10146891" cy="692728"/>
          </a:xfrm>
        </p:spPr>
        <p:txBody>
          <a:bodyPr/>
          <a:lstStyle/>
          <a:p>
            <a:r>
              <a:rPr lang="en-GB" dirty="0"/>
              <a:t>Measuring patient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41" y="866711"/>
            <a:ext cx="8287516" cy="46558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  <a:defRPr/>
            </a:pPr>
            <a:endParaRPr lang="en-US" sz="22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b="1" dirty="0"/>
              <a:t>From the 40% of our inpatients with </a:t>
            </a:r>
            <a:br>
              <a:rPr lang="en-GB" dirty="0"/>
            </a:br>
            <a:r>
              <a:rPr lang="en-GB" b="1" dirty="0">
                <a:solidFill>
                  <a:srgbClr val="AC162C"/>
                </a:solidFill>
              </a:rPr>
              <a:t>severe or overwhelming pain upon admission,</a:t>
            </a:r>
            <a:endParaRPr lang="en-GB" dirty="0"/>
          </a:p>
          <a:p>
            <a:r>
              <a:rPr lang="en-GB" b="1" dirty="0"/>
              <a:t>85% report some improvement in their pain </a:t>
            </a:r>
            <a:br>
              <a:rPr lang="en-GB" b="1" dirty="0"/>
            </a:br>
            <a:r>
              <a:rPr lang="en-GB" b="1" dirty="0"/>
              <a:t>after their time at Myton…</a:t>
            </a:r>
            <a:endParaRPr lang="en-GB" dirty="0"/>
          </a:p>
          <a:p>
            <a:r>
              <a:rPr lang="en-GB" b="1" dirty="0">
                <a:solidFill>
                  <a:srgbClr val="AC162C"/>
                </a:solidFill>
              </a:rPr>
              <a:t>50% of our inpatients have a major improvement, stating their pain is reduced to little or none.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F9825-46F5-4652-9636-265AD7496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1920" y="4042258"/>
            <a:ext cx="3992880" cy="125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54011"/>
      </p:ext>
    </p:extLst>
  </p:cSld>
  <p:clrMapOvr>
    <a:masterClrMapping/>
  </p:clrMapOvr>
</p:sld>
</file>

<file path=ppt/theme/theme1.xml><?xml version="1.0" encoding="utf-8"?>
<a:theme xmlns:a="http://schemas.openxmlformats.org/drawingml/2006/main" name="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yton 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Myton 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Myton 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Myton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Myton Aqu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7E08988C87D47A052CDC5CEF056CF" ma:contentTypeVersion="5" ma:contentTypeDescription="Create a new document." ma:contentTypeScope="" ma:versionID="e786508d7d7de244baf44a59e6640835">
  <xsd:schema xmlns:xsd="http://www.w3.org/2001/XMLSchema" xmlns:xs="http://www.w3.org/2001/XMLSchema" xmlns:p="http://schemas.microsoft.com/office/2006/metadata/properties" xmlns:ns3="807bf91b-4b4f-4e93-9a18-33258d4270be" xmlns:ns4="852bfb70-10c8-4e70-9fc7-c46603ce43de" targetNamespace="http://schemas.microsoft.com/office/2006/metadata/properties" ma:root="true" ma:fieldsID="994f46ac8cd448bac939aeef73b87929" ns3:_="" ns4:_="">
    <xsd:import namespace="807bf91b-4b4f-4e93-9a18-33258d4270be"/>
    <xsd:import namespace="852bfb70-10c8-4e70-9fc7-c46603ce43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bf91b-4b4f-4e93-9a18-33258d4270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bfb70-10c8-4e70-9fc7-c46603ce4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7CF457-AEBD-4F76-808A-B8D2EE343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ADEC08-00AA-4D30-B6F7-1B6D1B11AD3B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52bfb70-10c8-4e70-9fc7-c46603ce43de"/>
    <ds:schemaRef ds:uri="http://purl.org/dc/terms/"/>
    <ds:schemaRef ds:uri="807bf91b-4b4f-4e93-9a18-33258d4270b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40FC6C-3AE1-4EB6-8C35-C297187D5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bf91b-4b4f-4e93-9a18-33258d4270be"/>
    <ds:schemaRef ds:uri="852bfb70-10c8-4e70-9fc7-c46603ce4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25607</TotalTime>
  <Words>977</Words>
  <Application>Microsoft Office PowerPoint</Application>
  <PresentationFormat>Widescreen</PresentationFormat>
  <Paragraphs>215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Calibri</vt:lpstr>
      <vt:lpstr>Century Gothic</vt:lpstr>
      <vt:lpstr>Wingdings</vt:lpstr>
      <vt:lpstr>Myton Red</vt:lpstr>
      <vt:lpstr>Myton Aqua</vt:lpstr>
      <vt:lpstr>1_Myton Red</vt:lpstr>
      <vt:lpstr>7_Myton Red</vt:lpstr>
      <vt:lpstr>2_Myton Red</vt:lpstr>
      <vt:lpstr>1_Myton Aqua</vt:lpstr>
      <vt:lpstr>2_Myton Aqua</vt:lpstr>
      <vt:lpstr>3_Myton Red</vt:lpstr>
      <vt:lpstr>3_Myton Aqua</vt:lpstr>
      <vt:lpstr>4_Myton Red</vt:lpstr>
      <vt:lpstr>5_Myton Red</vt:lpstr>
      <vt:lpstr>6_Myton Red</vt:lpstr>
      <vt:lpstr>PDF</vt:lpstr>
      <vt:lpstr>The Myton Hospices  </vt:lpstr>
      <vt:lpstr>Our Hospices </vt:lpstr>
      <vt:lpstr>Who we care for…</vt:lpstr>
      <vt:lpstr> Inpatient  Services </vt:lpstr>
      <vt:lpstr>MDT</vt:lpstr>
      <vt:lpstr>Inpatients (September 2023)      </vt:lpstr>
      <vt:lpstr>What can we offer? </vt:lpstr>
      <vt:lpstr>PowerPoint Presentation</vt:lpstr>
      <vt:lpstr>Measuring patient outcomes</vt:lpstr>
      <vt:lpstr> Outpatient  Services </vt:lpstr>
      <vt:lpstr>Patient and Carer Wellbeing Services </vt:lpstr>
      <vt:lpstr>Referrals into Wellbeing Services</vt:lpstr>
      <vt:lpstr>Rugby Myton Support Hub Sessions</vt:lpstr>
      <vt:lpstr>PowerPoint Presentation</vt:lpstr>
      <vt:lpstr>PowerPoint Presentation</vt:lpstr>
      <vt:lpstr>Myton @ Home</vt:lpstr>
      <vt:lpstr>Useful Resources: www.mytonhospice.org</vt:lpstr>
      <vt:lpstr>Take Away Messages</vt:lpstr>
      <vt:lpstr>We appreciate your opinion?</vt:lpstr>
      <vt:lpstr>Q&amp;A</vt:lpstr>
      <vt:lpstr>PowerPoint Presentation</vt:lpstr>
    </vt:vector>
  </TitlesOfParts>
  <Company>The Myton Hospices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Sargant</dc:creator>
  <cp:lastModifiedBy>Dan Brown</cp:lastModifiedBy>
  <cp:revision>1710</cp:revision>
  <cp:lastPrinted>2023-08-17T14:43:07Z</cp:lastPrinted>
  <dcterms:created xsi:type="dcterms:W3CDTF">2017-03-09T12:12:47Z</dcterms:created>
  <dcterms:modified xsi:type="dcterms:W3CDTF">2023-09-27T09:08:02Z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0x010100DAE7E08988C87D47A052CDC5CEF056CF</vt:lpwstr>
  </property>
</Properties>
</file>